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</p:sldMasterIdLst>
  <p:notesMasterIdLst>
    <p:notesMasterId r:id="rId58"/>
  </p:notesMasterIdLst>
  <p:handoutMasterIdLst>
    <p:handoutMasterId r:id="rId59"/>
  </p:handoutMasterIdLst>
  <p:sldIdLst>
    <p:sldId id="262" r:id="rId2"/>
    <p:sldId id="264" r:id="rId3"/>
    <p:sldId id="267" r:id="rId4"/>
    <p:sldId id="268" r:id="rId5"/>
    <p:sldId id="356" r:id="rId6"/>
    <p:sldId id="271" r:id="rId7"/>
    <p:sldId id="272" r:id="rId8"/>
    <p:sldId id="274" r:id="rId9"/>
    <p:sldId id="357" r:id="rId10"/>
    <p:sldId id="276" r:id="rId11"/>
    <p:sldId id="343" r:id="rId12"/>
    <p:sldId id="278" r:id="rId13"/>
    <p:sldId id="279" r:id="rId14"/>
    <p:sldId id="281" r:id="rId15"/>
    <p:sldId id="344" r:id="rId16"/>
    <p:sldId id="282" r:id="rId17"/>
    <p:sldId id="283" r:id="rId18"/>
    <p:sldId id="359" r:id="rId19"/>
    <p:sldId id="285" r:id="rId20"/>
    <p:sldId id="286" r:id="rId21"/>
    <p:sldId id="360" r:id="rId22"/>
    <p:sldId id="288" r:id="rId23"/>
    <p:sldId id="361" r:id="rId24"/>
    <p:sldId id="291" r:id="rId25"/>
    <p:sldId id="292" r:id="rId26"/>
    <p:sldId id="362" r:id="rId27"/>
    <p:sldId id="295" r:id="rId28"/>
    <p:sldId id="296" r:id="rId29"/>
    <p:sldId id="297" r:id="rId30"/>
    <p:sldId id="371" r:id="rId31"/>
    <p:sldId id="363" r:id="rId32"/>
    <p:sldId id="302" r:id="rId33"/>
    <p:sldId id="303" r:id="rId34"/>
    <p:sldId id="304" r:id="rId35"/>
    <p:sldId id="372" r:id="rId36"/>
    <p:sldId id="375" r:id="rId37"/>
    <p:sldId id="373" r:id="rId38"/>
    <p:sldId id="364" r:id="rId39"/>
    <p:sldId id="308" r:id="rId40"/>
    <p:sldId id="374" r:id="rId41"/>
    <p:sldId id="311" r:id="rId42"/>
    <p:sldId id="313" r:id="rId43"/>
    <p:sldId id="365" r:id="rId44"/>
    <p:sldId id="315" r:id="rId45"/>
    <p:sldId id="366" r:id="rId46"/>
    <p:sldId id="317" r:id="rId47"/>
    <p:sldId id="350" r:id="rId48"/>
    <p:sldId id="322" r:id="rId49"/>
    <p:sldId id="323" r:id="rId50"/>
    <p:sldId id="367" r:id="rId51"/>
    <p:sldId id="368" r:id="rId52"/>
    <p:sldId id="325" r:id="rId53"/>
    <p:sldId id="326" r:id="rId54"/>
    <p:sldId id="328" r:id="rId55"/>
    <p:sldId id="329" r:id="rId56"/>
    <p:sldId id="330" r:id="rId57"/>
  </p:sldIdLst>
  <p:sldSz cx="9144000" cy="6858000" type="screen4x3"/>
  <p:notesSz cx="9144000" cy="6858000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" charset="2"/>
      </a:defRPr>
    </a:lvl5pPr>
    <a:lvl6pPr marL="2286000" algn="l" defTabSz="914400" rtl="0" eaLnBrk="1" latinLnBrk="0" hangingPunct="1"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" charset="2"/>
      </a:defRPr>
    </a:lvl6pPr>
    <a:lvl7pPr marL="2743200" algn="l" defTabSz="914400" rtl="0" eaLnBrk="1" latinLnBrk="0" hangingPunct="1"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" charset="2"/>
      </a:defRPr>
    </a:lvl7pPr>
    <a:lvl8pPr marL="3200400" algn="l" defTabSz="914400" rtl="0" eaLnBrk="1" latinLnBrk="0" hangingPunct="1"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" charset="2"/>
      </a:defRPr>
    </a:lvl8pPr>
    <a:lvl9pPr marL="3657600" algn="l" defTabSz="914400" rtl="0" eaLnBrk="1" latinLnBrk="0" hangingPunct="1">
      <a:defRPr kumimoji="1" sz="2900" kern="1200">
        <a:solidFill>
          <a:schemeClr val="tx1"/>
        </a:solidFill>
        <a:latin typeface="Arial" charset="0"/>
        <a:ea typeface="+mn-ea"/>
        <a:cs typeface="+mn-cs"/>
        <a:sym typeface="Symbol" pitchFamily="1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1475"/>
    <a:srgbClr val="6E0061"/>
    <a:srgbClr val="000000"/>
    <a:srgbClr val="6600CC"/>
    <a:srgbClr val="FF7D26"/>
    <a:srgbClr val="993366"/>
    <a:srgbClr val="034694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20" autoAdjust="0"/>
  </p:normalViewPr>
  <p:slideViewPr>
    <p:cSldViewPr>
      <p:cViewPr>
        <p:scale>
          <a:sx n="66" d="100"/>
          <a:sy n="66" d="100"/>
        </p:scale>
        <p:origin x="-1272" y="-300"/>
      </p:cViewPr>
      <p:guideLst>
        <p:guide orient="horz" pos="2832"/>
        <p:guide pos="47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920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A1C0F26-07A2-49A0-B31E-877B44F12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2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9FC8F32-1950-42BD-8CFD-C7A7F508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91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5BDA8115-39FF-4D0C-856A-BF14A8DFC428}" type="slidenum">
              <a:rPr kumimoji="0" lang="en-US" sz="1200">
                <a:latin typeface="Times New Roman" pitchFamily="18" charset="0"/>
              </a:rPr>
              <a:pPr/>
              <a:t>1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264D9141-7A60-47D6-9FFD-573BB368AD3B}" type="slidenum">
              <a:rPr kumimoji="0" lang="en-US" sz="1200">
                <a:latin typeface="Times New Roman" pitchFamily="18" charset="0"/>
              </a:rPr>
              <a:pPr/>
              <a:t>12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1F737379-CD2E-4C87-84DB-67540A8A5ACC}" type="slidenum">
              <a:rPr kumimoji="0" lang="en-US" sz="1200">
                <a:latin typeface="Times New Roman" pitchFamily="18" charset="0"/>
              </a:rPr>
              <a:pPr/>
              <a:t>13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7B722FC8-1DB5-4222-BCFF-E5D4581F6C0B}" type="slidenum">
              <a:rPr kumimoji="0" lang="en-US" sz="1200">
                <a:latin typeface="Times New Roman" pitchFamily="18" charset="0"/>
              </a:rPr>
              <a:pPr/>
              <a:t>14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22A56663-292F-4F05-960D-90E6AC9F1E07}" type="slidenum">
              <a:rPr kumimoji="0" lang="en-US" sz="1200">
                <a:latin typeface="Times New Roman" pitchFamily="18" charset="0"/>
              </a:rPr>
              <a:pPr/>
              <a:t>15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4708037F-FEF7-4D42-B797-23A05026CAC7}" type="slidenum">
              <a:rPr kumimoji="0" lang="en-US" sz="1200">
                <a:latin typeface="Times New Roman" pitchFamily="18" charset="0"/>
              </a:rPr>
              <a:pPr/>
              <a:t>16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502EB678-16AE-4F06-99BC-7B7898A7B383}" type="slidenum">
              <a:rPr kumimoji="0" lang="en-US" sz="1200">
                <a:latin typeface="Times New Roman" pitchFamily="18" charset="0"/>
              </a:rPr>
              <a:pPr/>
              <a:t>17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A7B2F71F-25CF-4D43-AB04-262BEEC50CF5}" type="slidenum">
              <a:rPr kumimoji="0" lang="en-US" sz="1200">
                <a:latin typeface="Times New Roman" pitchFamily="18" charset="0"/>
              </a:rPr>
              <a:pPr/>
              <a:t>19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D818BD85-BE83-495A-98FA-7ADBB6B8BBB3}" type="slidenum">
              <a:rPr kumimoji="0" lang="en-US" sz="1200">
                <a:latin typeface="Times New Roman" pitchFamily="18" charset="0"/>
              </a:rPr>
              <a:pPr/>
              <a:t>20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C767FB0E-D7F7-413E-AB26-599BAEF92B67}" type="slidenum">
              <a:rPr kumimoji="0" lang="en-US" sz="1200">
                <a:latin typeface="Times New Roman" pitchFamily="18" charset="0"/>
              </a:rPr>
              <a:pPr/>
              <a:t>22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847DAA3A-0F3C-4946-9447-E23C09874F51}" type="slidenum">
              <a:rPr kumimoji="0" lang="en-US" sz="1200">
                <a:latin typeface="Times New Roman" pitchFamily="18" charset="0"/>
              </a:rPr>
              <a:pPr/>
              <a:t>24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AE22A6BA-E6F4-41EE-97C2-FF830C44ACD2}" type="slidenum">
              <a:rPr kumimoji="0" lang="en-US" sz="1200">
                <a:latin typeface="Times New Roman" pitchFamily="18" charset="0"/>
              </a:rPr>
              <a:pPr/>
              <a:t>2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08E2BF73-A6AC-4283-B37B-C9F6C7E74F71}" type="slidenum">
              <a:rPr kumimoji="0" lang="en-US" sz="1200">
                <a:latin typeface="Times New Roman" pitchFamily="18" charset="0"/>
              </a:rPr>
              <a:pPr/>
              <a:t>25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314B023E-D6ED-41FF-8718-2BC71ACD3723}" type="slidenum">
              <a:rPr kumimoji="0" lang="en-US" sz="1200">
                <a:latin typeface="Times New Roman" pitchFamily="18" charset="0"/>
              </a:rPr>
              <a:pPr/>
              <a:t>27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AAA60DE4-D3DF-487C-8B21-BD89BBCBBDFF}" type="slidenum">
              <a:rPr kumimoji="0" lang="en-US" sz="1200">
                <a:latin typeface="Times New Roman" pitchFamily="18" charset="0"/>
              </a:rPr>
              <a:pPr/>
              <a:t>28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3DDE77FC-FCCA-4A7B-94EF-8ADEC859215B}" type="slidenum">
              <a:rPr kumimoji="0" lang="en-US" sz="1200">
                <a:latin typeface="Times New Roman" pitchFamily="18" charset="0"/>
              </a:rPr>
              <a:pPr/>
              <a:t>29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FE6BCCEC-96DB-47A3-96FF-F96FB5471CB8}" type="slidenum">
              <a:rPr kumimoji="0" lang="en-US" sz="1200">
                <a:latin typeface="Times New Roman" pitchFamily="18" charset="0"/>
              </a:rPr>
              <a:pPr/>
              <a:t>32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2DE681F5-440F-4049-B0AE-40E79D30C04F}" type="slidenum">
              <a:rPr kumimoji="0" lang="en-US" sz="1200">
                <a:latin typeface="Times New Roman" pitchFamily="18" charset="0"/>
              </a:rPr>
              <a:pPr/>
              <a:t>33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8396E360-D599-46C4-85DD-EC22F416EFCB}" type="slidenum">
              <a:rPr kumimoji="0" lang="en-US" sz="1200">
                <a:latin typeface="Times New Roman" pitchFamily="18" charset="0"/>
              </a:rPr>
              <a:pPr/>
              <a:t>34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9B74F71B-AB41-45CD-94C6-4D63454F13B8}" type="slidenum">
              <a:rPr kumimoji="0" lang="en-US" sz="1200">
                <a:latin typeface="Times New Roman" pitchFamily="18" charset="0"/>
              </a:rPr>
              <a:pPr/>
              <a:t>36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8C524C73-F737-4001-A74B-65BB1584E29E}" type="slidenum">
              <a:rPr kumimoji="0" lang="en-US" sz="1200">
                <a:latin typeface="Times New Roman" pitchFamily="18" charset="0"/>
              </a:rPr>
              <a:pPr/>
              <a:t>39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DB6BE0A8-C39E-481D-9DA0-09C6A9635753}" type="slidenum">
              <a:rPr kumimoji="0" lang="en-US" sz="1200">
                <a:latin typeface="Times New Roman" pitchFamily="18" charset="0"/>
              </a:rPr>
              <a:pPr/>
              <a:t>41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BAA223EC-F6A9-45E8-8655-45BB0C04751B}" type="slidenum">
              <a:rPr kumimoji="0" lang="en-US" sz="1200">
                <a:latin typeface="Times New Roman" pitchFamily="18" charset="0"/>
              </a:rPr>
              <a:pPr/>
              <a:t>3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2859382E-CCBF-4C3D-A18D-DAA024E55651}" type="slidenum">
              <a:rPr kumimoji="0" lang="en-US" sz="1200">
                <a:latin typeface="Times New Roman" pitchFamily="18" charset="0"/>
              </a:rPr>
              <a:pPr/>
              <a:t>42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27A4395E-8990-4852-9477-4E97D700CE8B}" type="slidenum">
              <a:rPr kumimoji="0" lang="en-US" sz="1200">
                <a:latin typeface="Times New Roman" pitchFamily="18" charset="0"/>
              </a:rPr>
              <a:pPr/>
              <a:t>44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93B8F383-41B4-4B68-9080-F22B08BE1685}" type="slidenum">
              <a:rPr kumimoji="0" lang="en-US" sz="1200">
                <a:latin typeface="Times New Roman" pitchFamily="18" charset="0"/>
              </a:rPr>
              <a:pPr/>
              <a:t>46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B3DDF6CA-7D12-4059-9339-FDF2109B3492}" type="slidenum">
              <a:rPr kumimoji="0" lang="en-US" sz="1200">
                <a:latin typeface="Times New Roman" pitchFamily="18" charset="0"/>
              </a:rPr>
              <a:pPr/>
              <a:t>47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4EE143C7-0ABB-41CC-8C48-6EF5A46EFA5F}" type="slidenum">
              <a:rPr kumimoji="0" lang="en-US" sz="1200">
                <a:latin typeface="Times New Roman" pitchFamily="18" charset="0"/>
              </a:rPr>
              <a:pPr/>
              <a:t>48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CBD54154-B048-4080-9516-16271BF1BEA7}" type="slidenum">
              <a:rPr kumimoji="0" lang="en-US" sz="1200">
                <a:latin typeface="Times New Roman" pitchFamily="18" charset="0"/>
              </a:rPr>
              <a:pPr/>
              <a:t>49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D7377230-2721-453D-BC75-521098557AB7}" type="slidenum">
              <a:rPr kumimoji="0" lang="en-US" sz="1200">
                <a:latin typeface="Times New Roman" pitchFamily="18" charset="0"/>
              </a:rPr>
              <a:pPr/>
              <a:t>52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60D8321D-55E5-4D66-815F-243A6C9950D6}" type="slidenum">
              <a:rPr kumimoji="0" lang="en-US" sz="1200">
                <a:latin typeface="Times New Roman" pitchFamily="18" charset="0"/>
              </a:rPr>
              <a:pPr/>
              <a:t>53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5B4D3386-325D-4AB1-87DF-B839687D672D}" type="slidenum">
              <a:rPr kumimoji="0" lang="en-US" sz="1200">
                <a:latin typeface="Times New Roman" pitchFamily="18" charset="0"/>
              </a:rPr>
              <a:pPr/>
              <a:t>54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A670A039-9147-4951-846A-24F6BA1991BA}" type="slidenum">
              <a:rPr kumimoji="0" lang="en-US" sz="1200">
                <a:latin typeface="Times New Roman" pitchFamily="18" charset="0"/>
              </a:rPr>
              <a:pPr/>
              <a:t>55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5460C65C-0B6E-4ECC-B527-68DD5FB78ED6}" type="slidenum">
              <a:rPr kumimoji="0" lang="en-US" sz="1200">
                <a:latin typeface="Times New Roman" pitchFamily="18" charset="0"/>
              </a:rPr>
              <a:pPr/>
              <a:t>4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771D99BA-F834-4396-A2EB-6AA98296227A}" type="slidenum">
              <a:rPr kumimoji="0" lang="en-US" sz="1200">
                <a:latin typeface="Times New Roman" pitchFamily="18" charset="0"/>
              </a:rPr>
              <a:pPr/>
              <a:t>56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1C4003DD-6C33-439B-BC62-5F494696904D}" type="slidenum">
              <a:rPr kumimoji="0" lang="en-US" sz="1200">
                <a:latin typeface="Times New Roman" pitchFamily="18" charset="0"/>
              </a:rPr>
              <a:pPr/>
              <a:t>6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9440DA86-9536-40C9-B499-5A6C8F535039}" type="slidenum">
              <a:rPr kumimoji="0" lang="en-US" sz="1200">
                <a:latin typeface="Times New Roman" pitchFamily="18" charset="0"/>
              </a:rPr>
              <a:pPr/>
              <a:t>7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52D6AA1C-CE7A-4E39-9BF0-8395BAD6A73A}" type="slidenum">
              <a:rPr kumimoji="0" lang="en-US" sz="1200">
                <a:latin typeface="Times New Roman" pitchFamily="18" charset="0"/>
              </a:rPr>
              <a:pPr/>
              <a:t>8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BA1DE856-B58B-4B4E-BE41-7B9E64B5F9BC}" type="slidenum">
              <a:rPr kumimoji="0" lang="en-US" sz="1200">
                <a:latin typeface="Times New Roman" pitchFamily="18" charset="0"/>
              </a:rPr>
              <a:pPr/>
              <a:t>10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fld id="{06097471-1A37-4702-8DFE-99A3F5070080}" type="slidenum">
              <a:rPr kumimoji="0" lang="en-US" sz="1200">
                <a:latin typeface="Times New Roman" pitchFamily="18" charset="0"/>
              </a:rPr>
              <a:pPr/>
              <a:t>11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3/7/2012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1"/>
            <a:ext cx="7772400" cy="259079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Mendelian</a:t>
            </a:r>
            <a:r>
              <a:rPr lang="en-US" dirty="0" smtClean="0"/>
              <a:t> Genetics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5500" b="1" dirty="0" smtClean="0">
                <a:solidFill>
                  <a:srgbClr val="993366"/>
                </a:solidFill>
              </a:rPr>
              <a:t>Introduction to Biology</a:t>
            </a:r>
            <a:endParaRPr lang="en-US" sz="5500" b="1" dirty="0" smtClean="0">
              <a:solidFill>
                <a:srgbClr val="993366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099584"/>
          </a:xfrm>
        </p:spPr>
        <p:txBody>
          <a:bodyPr/>
          <a:lstStyle/>
          <a:p>
            <a:pPr eaLnBrk="1" hangingPunct="1"/>
            <a:r>
              <a:rPr lang="en-US" dirty="0" smtClean="0"/>
              <a:t>Mendel called the purple flower color a </a:t>
            </a:r>
            <a:r>
              <a:rPr lang="en-US" b="1" dirty="0" smtClean="0"/>
              <a:t>dominant trait </a:t>
            </a:r>
            <a:r>
              <a:rPr lang="en-US" dirty="0" smtClean="0"/>
              <a:t>and white flower color a </a:t>
            </a:r>
            <a:r>
              <a:rPr lang="en-US" b="1" dirty="0" smtClean="0"/>
              <a:t>recessive </a:t>
            </a:r>
            <a:r>
              <a:rPr lang="en-US" b="1" dirty="0" smtClean="0"/>
              <a:t>trait</a:t>
            </a:r>
            <a:r>
              <a:rPr lang="en-US" dirty="0"/>
              <a:t>.</a:t>
            </a:r>
            <a:endParaRPr lang="en-US" b="1" dirty="0" smtClean="0"/>
          </a:p>
          <a:p>
            <a:pPr eaLnBrk="1" hangingPunct="1"/>
            <a:r>
              <a:rPr lang="en-US" dirty="0" smtClean="0"/>
              <a:t>Mendel observed the same pattern of inheritance in six other pea plant characters, each represented by two traits</a:t>
            </a:r>
          </a:p>
          <a:p>
            <a:pPr eaLnBrk="1" hangingPunct="1"/>
            <a:r>
              <a:rPr lang="en-US" dirty="0" smtClean="0"/>
              <a:t>These traits were all controlled by individual </a:t>
            </a:r>
            <a:r>
              <a:rPr lang="en-US" b="1" dirty="0" smtClean="0"/>
              <a:t>genes</a:t>
            </a:r>
            <a:r>
              <a:rPr lang="en-US" dirty="0" smtClean="0"/>
              <a:t>, which are segments of </a:t>
            </a:r>
            <a:r>
              <a:rPr lang="en-US" b="1" dirty="0" smtClean="0"/>
              <a:t>DNA</a:t>
            </a:r>
            <a:r>
              <a:rPr lang="en-US" dirty="0" smtClean="0"/>
              <a:t> within different </a:t>
            </a:r>
            <a:r>
              <a:rPr lang="en-US" b="1" dirty="0" smtClean="0"/>
              <a:t>chromosomes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4_01-PeaPlantCharacters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74658"/>
            <a:ext cx="5715000" cy="724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Mendel’s Model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2868613"/>
          </a:xfrm>
        </p:spPr>
        <p:txBody>
          <a:bodyPr/>
          <a:lstStyle/>
          <a:p>
            <a:pPr eaLnBrk="1" hangingPunct="1"/>
            <a:r>
              <a:rPr lang="en-US" dirty="0" smtClean="0"/>
              <a:t>Mendel developed a hypothesis to explain the 3:1 inheritance pattern he observed in  F</a:t>
            </a:r>
            <a:r>
              <a:rPr lang="en-US" baseline="-25000" dirty="0" smtClean="0"/>
              <a:t>2</a:t>
            </a:r>
            <a:r>
              <a:rPr lang="en-US" dirty="0" smtClean="0"/>
              <a:t> offspring</a:t>
            </a:r>
          </a:p>
          <a:p>
            <a:pPr eaLnBrk="1" hangingPunct="1"/>
            <a:r>
              <a:rPr lang="en-US" dirty="0" smtClean="0"/>
              <a:t>Four related concepts make up this model</a:t>
            </a:r>
          </a:p>
          <a:p>
            <a:pPr eaLnBrk="1" hangingPunct="1"/>
            <a:r>
              <a:rPr lang="en-US" dirty="0" smtClean="0"/>
              <a:t>These concepts can be related to what we now know about genes and chromosomes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34400" cy="524143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Mendel’s First Concept </a:t>
            </a:r>
            <a:r>
              <a:rPr lang="en-US" sz="2800" dirty="0" smtClean="0"/>
              <a:t>is that alternative versions of genes account for variations in inherited characteristics.</a:t>
            </a:r>
          </a:p>
          <a:p>
            <a:pPr lvl="1" eaLnBrk="1" hangingPunct="1"/>
            <a:r>
              <a:rPr lang="en-US" sz="1800" dirty="0" smtClean="0"/>
              <a:t>For example, the gene for flower color in pea plants exists in two versions, one for purple flowers and the other for white flowers</a:t>
            </a:r>
          </a:p>
          <a:p>
            <a:pPr eaLnBrk="1" hangingPunct="1"/>
            <a:r>
              <a:rPr lang="en-US" sz="2800" dirty="0" smtClean="0"/>
              <a:t>These alternative versions of a gene are now called </a:t>
            </a:r>
            <a:r>
              <a:rPr lang="en-US" sz="2800" b="1" dirty="0" smtClean="0"/>
              <a:t>alleles</a:t>
            </a:r>
          </a:p>
          <a:p>
            <a:pPr eaLnBrk="1" hangingPunct="1"/>
            <a:r>
              <a:rPr lang="en-US" sz="2800" dirty="0" smtClean="0"/>
              <a:t>Each gene resides at a specific </a:t>
            </a:r>
            <a:r>
              <a:rPr lang="en-US" sz="2800" b="1" dirty="0" smtClean="0"/>
              <a:t>locus</a:t>
            </a:r>
            <a:r>
              <a:rPr lang="en-US" sz="2800" dirty="0" smtClean="0"/>
              <a:t> on a specific chromosome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3962400" cy="186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3796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Mendel’s second concept </a:t>
            </a:r>
            <a:r>
              <a:rPr lang="en-US" sz="2800" dirty="0" smtClean="0"/>
              <a:t>is that for each characteristic, an organism inherits two alleles: one from each parent.</a:t>
            </a:r>
          </a:p>
          <a:p>
            <a:pPr lvl="1" eaLnBrk="1" hangingPunct="1"/>
            <a:r>
              <a:rPr lang="en-US" sz="2400" dirty="0" smtClean="0"/>
              <a:t>Mendel made this deduction without knowing about the role of chromosomes</a:t>
            </a:r>
          </a:p>
          <a:p>
            <a:pPr eaLnBrk="1" hangingPunct="1"/>
            <a:r>
              <a:rPr lang="en-US" sz="2800" dirty="0" smtClean="0"/>
              <a:t>The two alleles can be identical, such as with a true-breeding pea plant.</a:t>
            </a:r>
          </a:p>
          <a:p>
            <a:pPr eaLnBrk="1" hangingPunct="1"/>
            <a:r>
              <a:rPr lang="en-US" sz="2800" dirty="0" smtClean="0"/>
              <a:t>The two alleles can also differ, such as in a hybrid.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Mendel’s third concept </a:t>
            </a:r>
            <a:r>
              <a:rPr lang="en-US" sz="2800" dirty="0" smtClean="0"/>
              <a:t>is that if the two alleles at a locus differ, the dominant allele  will be expressed, the recessive allele will be hidden.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366869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Mendel’s fourth concept</a:t>
            </a:r>
            <a:r>
              <a:rPr lang="en-US" sz="2800" dirty="0"/>
              <a:t> </a:t>
            </a:r>
            <a:r>
              <a:rPr lang="en-US" sz="2800" dirty="0" smtClean="0"/>
              <a:t>states that an egg or a sperm gets only one of the two alleles that are present in the somatic cells of an organism.</a:t>
            </a:r>
          </a:p>
          <a:p>
            <a:pPr lvl="1" eaLnBrk="1" hangingPunct="1"/>
            <a:r>
              <a:rPr lang="en-US" sz="2400" dirty="0" smtClean="0"/>
              <a:t>This is now called </a:t>
            </a:r>
            <a:r>
              <a:rPr lang="en-US" sz="2400" u="sng" dirty="0" smtClean="0"/>
              <a:t>independent assortment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800" dirty="0" smtClean="0"/>
              <a:t>This is caused by the independent assortment of  homologous chromosomes to different daughter cells during meiosis.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514910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The possible combinations of sperm and egg can be shown using a </a:t>
            </a:r>
            <a:r>
              <a:rPr lang="en-US" sz="2800" b="1" dirty="0" err="1" smtClean="0"/>
              <a:t>Punnett</a:t>
            </a:r>
            <a:r>
              <a:rPr lang="en-US" sz="2800" b="1" dirty="0" smtClean="0"/>
              <a:t> square</a:t>
            </a:r>
            <a:r>
              <a:rPr lang="en-US" sz="2800" dirty="0" smtClean="0"/>
              <a:t>, a diagram for predicting the results of a genetic cross between individuals of known genetic makeup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Each gene is represented by a pair of letters.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 capital letter represents a dominant allele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 lowercase letter represents a recessive allele.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Example: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Upper case </a:t>
            </a:r>
            <a:r>
              <a:rPr lang="en-US" sz="2400" b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smtClean="0"/>
              <a:t>represents a purple </a:t>
            </a:r>
            <a:r>
              <a:rPr lang="en-US" sz="2400" dirty="0" smtClean="0"/>
              <a:t>allele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smtClean="0"/>
              <a:t>represents a white allele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27013"/>
            <a:ext cx="502443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14-5_2</a:t>
            </a:r>
          </a:p>
        </p:txBody>
      </p:sp>
      <p:sp>
        <p:nvSpPr>
          <p:cNvPr id="24580" name="Text Box 1028"/>
          <p:cNvSpPr txBox="1">
            <a:spLocks noChangeArrowheads="1"/>
          </p:cNvSpPr>
          <p:nvPr/>
        </p:nvSpPr>
        <p:spPr bwMode="auto">
          <a:xfrm>
            <a:off x="2430463" y="954088"/>
            <a:ext cx="9588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Appearance: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2478088" y="519113"/>
            <a:ext cx="10160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>
                <a:solidFill>
                  <a:schemeClr val="bg1"/>
                </a:solidFill>
              </a:rPr>
              <a:t>P Generation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2430463" y="1130300"/>
            <a:ext cx="13271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Genetic makeup:</a:t>
            </a:r>
          </a:p>
        </p:txBody>
      </p:sp>
      <p:sp>
        <p:nvSpPr>
          <p:cNvPr id="24583" name="Text Box 1031"/>
          <p:cNvSpPr txBox="1">
            <a:spLocks noChangeArrowheads="1"/>
          </p:cNvSpPr>
          <p:nvPr/>
        </p:nvSpPr>
        <p:spPr bwMode="auto">
          <a:xfrm>
            <a:off x="2430463" y="1557338"/>
            <a:ext cx="7493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Gametes</a:t>
            </a:r>
          </a:p>
        </p:txBody>
      </p:sp>
      <p:sp>
        <p:nvSpPr>
          <p:cNvPr id="24584" name="Text Box 1032"/>
          <p:cNvSpPr txBox="1">
            <a:spLocks noChangeArrowheads="1"/>
          </p:cNvSpPr>
          <p:nvPr/>
        </p:nvSpPr>
        <p:spPr bwMode="auto">
          <a:xfrm>
            <a:off x="2452688" y="2424113"/>
            <a:ext cx="10731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>
                <a:solidFill>
                  <a:schemeClr val="bg1"/>
                </a:solidFill>
              </a:rPr>
              <a:t>F</a:t>
            </a:r>
            <a:r>
              <a:rPr kumimoji="0" lang="en-US" sz="1100" b="1" baseline="-25000">
                <a:solidFill>
                  <a:schemeClr val="bg1"/>
                </a:solidFill>
              </a:rPr>
              <a:t>1</a:t>
            </a:r>
            <a:r>
              <a:rPr kumimoji="0" lang="en-US" sz="1100" b="1">
                <a:solidFill>
                  <a:schemeClr val="bg1"/>
                </a:solidFill>
              </a:rPr>
              <a:t> Generation</a:t>
            </a:r>
          </a:p>
        </p:txBody>
      </p:sp>
      <p:sp>
        <p:nvSpPr>
          <p:cNvPr id="24585" name="Text Box 1033"/>
          <p:cNvSpPr txBox="1">
            <a:spLocks noChangeArrowheads="1"/>
          </p:cNvSpPr>
          <p:nvPr/>
        </p:nvSpPr>
        <p:spPr bwMode="auto">
          <a:xfrm>
            <a:off x="2430463" y="2916238"/>
            <a:ext cx="11541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Appearance:</a:t>
            </a:r>
          </a:p>
          <a:p>
            <a:r>
              <a:rPr kumimoji="0" lang="en-US" sz="1100" b="1"/>
              <a:t>Genetic makeup:</a:t>
            </a:r>
          </a:p>
        </p:txBody>
      </p:sp>
      <p:sp>
        <p:nvSpPr>
          <p:cNvPr id="24586" name="Text Box 1034"/>
          <p:cNvSpPr txBox="1">
            <a:spLocks noChangeArrowheads="1"/>
          </p:cNvSpPr>
          <p:nvPr/>
        </p:nvSpPr>
        <p:spPr bwMode="auto">
          <a:xfrm>
            <a:off x="2430463" y="3405188"/>
            <a:ext cx="76517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Gametes:</a:t>
            </a:r>
          </a:p>
        </p:txBody>
      </p:sp>
      <p:sp>
        <p:nvSpPr>
          <p:cNvPr id="24587" name="Text Box 1035"/>
          <p:cNvSpPr txBox="1">
            <a:spLocks noChangeArrowheads="1"/>
          </p:cNvSpPr>
          <p:nvPr/>
        </p:nvSpPr>
        <p:spPr bwMode="auto">
          <a:xfrm>
            <a:off x="2468563" y="4540250"/>
            <a:ext cx="10731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>
                <a:solidFill>
                  <a:schemeClr val="bg1"/>
                </a:solidFill>
              </a:rPr>
              <a:t>F</a:t>
            </a:r>
            <a:r>
              <a:rPr kumimoji="0" lang="en-US" sz="1100" b="1" baseline="-25000">
                <a:solidFill>
                  <a:schemeClr val="bg1"/>
                </a:solidFill>
              </a:rPr>
              <a:t>2</a:t>
            </a:r>
            <a:r>
              <a:rPr kumimoji="0" lang="en-US" sz="1100" b="1">
                <a:solidFill>
                  <a:schemeClr val="bg1"/>
                </a:solidFill>
              </a:rPr>
              <a:t> Generation</a:t>
            </a:r>
          </a:p>
        </p:txBody>
      </p:sp>
      <p:sp>
        <p:nvSpPr>
          <p:cNvPr id="24588" name="Text Box 1036"/>
          <p:cNvSpPr txBox="1">
            <a:spLocks noChangeArrowheads="1"/>
          </p:cNvSpPr>
          <p:nvPr/>
        </p:nvSpPr>
        <p:spPr bwMode="auto">
          <a:xfrm>
            <a:off x="3954463" y="2932113"/>
            <a:ext cx="11541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Purple flowers</a:t>
            </a:r>
          </a:p>
          <a:p>
            <a:pPr algn="ctr"/>
            <a:r>
              <a:rPr kumimoji="0" lang="en-US" sz="1100" b="1" i="1"/>
              <a:t>Pp</a:t>
            </a:r>
            <a:endParaRPr kumimoji="0" lang="en-US" sz="1100" b="1"/>
          </a:p>
        </p:txBody>
      </p:sp>
      <p:sp>
        <p:nvSpPr>
          <p:cNvPr id="24589" name="Text Box 1037"/>
          <p:cNvSpPr txBox="1">
            <a:spLocks noChangeArrowheads="1"/>
          </p:cNvSpPr>
          <p:nvPr/>
        </p:nvSpPr>
        <p:spPr bwMode="auto">
          <a:xfrm>
            <a:off x="4010025" y="3419475"/>
            <a:ext cx="1968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P</a:t>
            </a:r>
            <a:endParaRPr kumimoji="0" lang="en-US" sz="1100" b="1"/>
          </a:p>
        </p:txBody>
      </p:sp>
      <p:sp>
        <p:nvSpPr>
          <p:cNvPr id="24590" name="Text Box 1038"/>
          <p:cNvSpPr txBox="1">
            <a:spLocks noChangeArrowheads="1"/>
          </p:cNvSpPr>
          <p:nvPr/>
        </p:nvSpPr>
        <p:spPr bwMode="auto">
          <a:xfrm>
            <a:off x="5019675" y="3413125"/>
            <a:ext cx="1714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p</a:t>
            </a:r>
            <a:endParaRPr kumimoji="0" lang="en-US" sz="1100" b="1"/>
          </a:p>
        </p:txBody>
      </p:sp>
      <p:sp>
        <p:nvSpPr>
          <p:cNvPr id="24591" name="Text Box 1039"/>
          <p:cNvSpPr txBox="1">
            <a:spLocks noChangeArrowheads="1"/>
          </p:cNvSpPr>
          <p:nvPr/>
        </p:nvSpPr>
        <p:spPr bwMode="auto">
          <a:xfrm>
            <a:off x="4764088" y="3405188"/>
            <a:ext cx="125412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24592" name="Text Box 1040"/>
          <p:cNvSpPr txBox="1">
            <a:spLocks noChangeArrowheads="1"/>
          </p:cNvSpPr>
          <p:nvPr/>
        </p:nvSpPr>
        <p:spPr bwMode="auto">
          <a:xfrm>
            <a:off x="4856163" y="3459163"/>
            <a:ext cx="125412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2</a:t>
            </a:r>
          </a:p>
        </p:txBody>
      </p:sp>
      <p:sp>
        <p:nvSpPr>
          <p:cNvPr id="24593" name="Line 1041"/>
          <p:cNvSpPr>
            <a:spLocks noChangeShapeType="1"/>
          </p:cNvSpPr>
          <p:nvPr/>
        </p:nvSpPr>
        <p:spPr bwMode="auto">
          <a:xfrm flipV="1">
            <a:off x="4841875" y="3435350"/>
            <a:ext cx="47625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042"/>
          <p:cNvSpPr txBox="1">
            <a:spLocks noChangeArrowheads="1"/>
          </p:cNvSpPr>
          <p:nvPr/>
        </p:nvSpPr>
        <p:spPr bwMode="auto">
          <a:xfrm>
            <a:off x="3779838" y="3405188"/>
            <a:ext cx="125412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24595" name="Text Box 1043"/>
          <p:cNvSpPr txBox="1">
            <a:spLocks noChangeArrowheads="1"/>
          </p:cNvSpPr>
          <p:nvPr/>
        </p:nvSpPr>
        <p:spPr bwMode="auto">
          <a:xfrm>
            <a:off x="3871913" y="3459163"/>
            <a:ext cx="125412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2</a:t>
            </a:r>
          </a:p>
        </p:txBody>
      </p:sp>
      <p:sp>
        <p:nvSpPr>
          <p:cNvPr id="24596" name="Line 1044"/>
          <p:cNvSpPr>
            <a:spLocks noChangeShapeType="1"/>
          </p:cNvSpPr>
          <p:nvPr/>
        </p:nvSpPr>
        <p:spPr bwMode="auto">
          <a:xfrm flipV="1">
            <a:off x="3857625" y="3435350"/>
            <a:ext cx="47625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045"/>
          <p:cNvSpPr txBox="1">
            <a:spLocks noChangeArrowheads="1"/>
          </p:cNvSpPr>
          <p:nvPr/>
        </p:nvSpPr>
        <p:spPr bwMode="auto">
          <a:xfrm>
            <a:off x="4206875" y="4283075"/>
            <a:ext cx="1968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P</a:t>
            </a:r>
            <a:endParaRPr kumimoji="0" lang="en-US" sz="1100" b="1"/>
          </a:p>
        </p:txBody>
      </p:sp>
      <p:sp>
        <p:nvSpPr>
          <p:cNvPr id="24598" name="Text Box 1046"/>
          <p:cNvSpPr txBox="1">
            <a:spLocks noChangeArrowheads="1"/>
          </p:cNvSpPr>
          <p:nvPr/>
        </p:nvSpPr>
        <p:spPr bwMode="auto">
          <a:xfrm>
            <a:off x="4772025" y="4295775"/>
            <a:ext cx="1714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p</a:t>
            </a:r>
            <a:endParaRPr kumimoji="0" lang="en-US" sz="1100" b="1"/>
          </a:p>
        </p:txBody>
      </p:sp>
      <p:sp>
        <p:nvSpPr>
          <p:cNvPr id="24599" name="Text Box 1047"/>
          <p:cNvSpPr txBox="1">
            <a:spLocks noChangeArrowheads="1"/>
          </p:cNvSpPr>
          <p:nvPr/>
        </p:nvSpPr>
        <p:spPr bwMode="auto">
          <a:xfrm>
            <a:off x="4875213" y="4056063"/>
            <a:ext cx="75406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F</a:t>
            </a:r>
            <a:r>
              <a:rPr kumimoji="0" lang="en-US" sz="1100" b="1" baseline="-25000"/>
              <a:t>1</a:t>
            </a:r>
            <a:r>
              <a:rPr kumimoji="0" lang="en-US" sz="1100" b="1"/>
              <a:t> sperm</a:t>
            </a:r>
          </a:p>
        </p:txBody>
      </p:sp>
      <p:sp>
        <p:nvSpPr>
          <p:cNvPr id="24600" name="Text Box 1048"/>
          <p:cNvSpPr txBox="1">
            <a:spLocks noChangeArrowheads="1"/>
          </p:cNvSpPr>
          <p:nvPr/>
        </p:nvSpPr>
        <p:spPr bwMode="auto">
          <a:xfrm>
            <a:off x="3160713" y="5033963"/>
            <a:ext cx="75406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F</a:t>
            </a:r>
            <a:r>
              <a:rPr kumimoji="0" lang="en-US" sz="1100" b="1" baseline="-25000"/>
              <a:t>1</a:t>
            </a:r>
            <a:r>
              <a:rPr kumimoji="0" lang="en-US" sz="1100" b="1"/>
              <a:t> eggs</a:t>
            </a:r>
          </a:p>
        </p:txBody>
      </p:sp>
      <p:sp>
        <p:nvSpPr>
          <p:cNvPr id="24601" name="Text Box 1049"/>
          <p:cNvSpPr txBox="1">
            <a:spLocks noChangeArrowheads="1"/>
          </p:cNvSpPr>
          <p:nvPr/>
        </p:nvSpPr>
        <p:spPr bwMode="auto">
          <a:xfrm>
            <a:off x="4162425" y="4943475"/>
            <a:ext cx="2413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PP</a:t>
            </a:r>
            <a:endParaRPr kumimoji="0" lang="en-US" sz="1100" b="1"/>
          </a:p>
        </p:txBody>
      </p:sp>
      <p:sp>
        <p:nvSpPr>
          <p:cNvPr id="24602" name="Text Box 1050"/>
          <p:cNvSpPr txBox="1">
            <a:spLocks noChangeArrowheads="1"/>
          </p:cNvSpPr>
          <p:nvPr/>
        </p:nvSpPr>
        <p:spPr bwMode="auto">
          <a:xfrm>
            <a:off x="4778375" y="4943475"/>
            <a:ext cx="2413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Pp</a:t>
            </a:r>
            <a:endParaRPr kumimoji="0" lang="en-US" sz="1100" b="1"/>
          </a:p>
        </p:txBody>
      </p:sp>
      <p:sp>
        <p:nvSpPr>
          <p:cNvPr id="24603" name="Text Box 1051"/>
          <p:cNvSpPr txBox="1">
            <a:spLocks noChangeArrowheads="1"/>
          </p:cNvSpPr>
          <p:nvPr/>
        </p:nvSpPr>
        <p:spPr bwMode="auto">
          <a:xfrm>
            <a:off x="4168775" y="5514975"/>
            <a:ext cx="2413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Pp</a:t>
            </a:r>
            <a:endParaRPr kumimoji="0" lang="en-US" sz="1100" b="1"/>
          </a:p>
        </p:txBody>
      </p:sp>
      <p:sp>
        <p:nvSpPr>
          <p:cNvPr id="24604" name="Text Box 1052"/>
          <p:cNvSpPr txBox="1">
            <a:spLocks noChangeArrowheads="1"/>
          </p:cNvSpPr>
          <p:nvPr/>
        </p:nvSpPr>
        <p:spPr bwMode="auto">
          <a:xfrm>
            <a:off x="4772025" y="5514975"/>
            <a:ext cx="2413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pp</a:t>
            </a:r>
            <a:endParaRPr kumimoji="0" lang="en-US" sz="1100" b="1"/>
          </a:p>
        </p:txBody>
      </p:sp>
      <p:sp>
        <p:nvSpPr>
          <p:cNvPr id="24605" name="Text Box 1053"/>
          <p:cNvSpPr txBox="1">
            <a:spLocks noChangeArrowheads="1"/>
          </p:cNvSpPr>
          <p:nvPr/>
        </p:nvSpPr>
        <p:spPr bwMode="auto">
          <a:xfrm>
            <a:off x="3724275" y="4772025"/>
            <a:ext cx="1968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P</a:t>
            </a:r>
            <a:endParaRPr kumimoji="0" lang="en-US" sz="1100" b="1"/>
          </a:p>
        </p:txBody>
      </p:sp>
      <p:sp>
        <p:nvSpPr>
          <p:cNvPr id="24606" name="Text Box 1054"/>
          <p:cNvSpPr txBox="1">
            <a:spLocks noChangeArrowheads="1"/>
          </p:cNvSpPr>
          <p:nvPr/>
        </p:nvSpPr>
        <p:spPr bwMode="auto">
          <a:xfrm>
            <a:off x="3743325" y="5337175"/>
            <a:ext cx="1714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p</a:t>
            </a:r>
            <a:endParaRPr kumimoji="0" lang="en-US" sz="1100" b="1"/>
          </a:p>
        </p:txBody>
      </p:sp>
      <p:sp>
        <p:nvSpPr>
          <p:cNvPr id="24607" name="Text Box 1055"/>
          <p:cNvSpPr txBox="1">
            <a:spLocks noChangeArrowheads="1"/>
          </p:cNvSpPr>
          <p:nvPr/>
        </p:nvSpPr>
        <p:spPr bwMode="auto">
          <a:xfrm>
            <a:off x="3952875" y="5984875"/>
            <a:ext cx="1968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/>
              <a:t>3</a:t>
            </a:r>
          </a:p>
        </p:txBody>
      </p:sp>
      <p:sp>
        <p:nvSpPr>
          <p:cNvPr id="24608" name="Text Box 1056"/>
          <p:cNvSpPr txBox="1">
            <a:spLocks noChangeArrowheads="1"/>
          </p:cNvSpPr>
          <p:nvPr/>
        </p:nvSpPr>
        <p:spPr bwMode="auto">
          <a:xfrm>
            <a:off x="4518025" y="5984875"/>
            <a:ext cx="1968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/>
              <a:t>: 1</a:t>
            </a:r>
          </a:p>
        </p:txBody>
      </p:sp>
      <p:sp>
        <p:nvSpPr>
          <p:cNvPr id="24609" name="Text Box 1057"/>
          <p:cNvSpPr txBox="1">
            <a:spLocks noChangeArrowheads="1"/>
          </p:cNvSpPr>
          <p:nvPr/>
        </p:nvSpPr>
        <p:spPr bwMode="auto">
          <a:xfrm>
            <a:off x="3751263" y="949325"/>
            <a:ext cx="7207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Purple</a:t>
            </a:r>
          </a:p>
          <a:p>
            <a:pPr algn="ctr"/>
            <a:r>
              <a:rPr kumimoji="0" lang="en-US" sz="1100" b="1"/>
              <a:t>flowers</a:t>
            </a:r>
          </a:p>
          <a:p>
            <a:pPr algn="ctr"/>
            <a:r>
              <a:rPr kumimoji="0" lang="en-US" sz="1100" b="1" i="1"/>
              <a:t>PP</a:t>
            </a:r>
            <a:endParaRPr kumimoji="0" lang="en-US" sz="1100" b="1"/>
          </a:p>
        </p:txBody>
      </p:sp>
      <p:sp>
        <p:nvSpPr>
          <p:cNvPr id="24610" name="Text Box 1058"/>
          <p:cNvSpPr txBox="1">
            <a:spLocks noChangeArrowheads="1"/>
          </p:cNvSpPr>
          <p:nvPr/>
        </p:nvSpPr>
        <p:spPr bwMode="auto">
          <a:xfrm>
            <a:off x="4735513" y="949325"/>
            <a:ext cx="7207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White</a:t>
            </a:r>
          </a:p>
          <a:p>
            <a:pPr algn="ctr"/>
            <a:r>
              <a:rPr kumimoji="0" lang="en-US" sz="1100" b="1"/>
              <a:t>flowers</a:t>
            </a:r>
          </a:p>
          <a:p>
            <a:pPr algn="ctr"/>
            <a:r>
              <a:rPr kumimoji="0" lang="en-US" sz="1100" b="1" i="1"/>
              <a:t>pp</a:t>
            </a:r>
            <a:endParaRPr kumimoji="0" lang="en-US" sz="1100" b="1"/>
          </a:p>
        </p:txBody>
      </p:sp>
      <p:sp>
        <p:nvSpPr>
          <p:cNvPr id="24611" name="Text Box 1059"/>
          <p:cNvSpPr txBox="1">
            <a:spLocks noChangeArrowheads="1"/>
          </p:cNvSpPr>
          <p:nvPr/>
        </p:nvSpPr>
        <p:spPr bwMode="auto">
          <a:xfrm>
            <a:off x="3911600" y="1547813"/>
            <a:ext cx="3651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P</a:t>
            </a:r>
            <a:endParaRPr kumimoji="0" lang="en-US" sz="1100" b="1"/>
          </a:p>
        </p:txBody>
      </p:sp>
      <p:sp>
        <p:nvSpPr>
          <p:cNvPr id="24612" name="Text Box 1060"/>
          <p:cNvSpPr txBox="1">
            <a:spLocks noChangeArrowheads="1"/>
          </p:cNvSpPr>
          <p:nvPr/>
        </p:nvSpPr>
        <p:spPr bwMode="auto">
          <a:xfrm>
            <a:off x="4919663" y="1516063"/>
            <a:ext cx="3651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p</a:t>
            </a:r>
            <a:endParaRPr kumimoji="0" lang="en-US" sz="11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Useful Genetic Vocabulary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An organism with </a:t>
            </a:r>
            <a:r>
              <a:rPr lang="en-US" sz="2800" u="sng" dirty="0" smtClean="0"/>
              <a:t>two identical alleles</a:t>
            </a:r>
            <a:r>
              <a:rPr lang="en-US" sz="2800" dirty="0" smtClean="0"/>
              <a:t> for a character is said to be </a:t>
            </a:r>
            <a:r>
              <a:rPr lang="en-US" sz="2800" b="1" dirty="0" smtClean="0"/>
              <a:t>homozygous</a:t>
            </a:r>
            <a:r>
              <a:rPr lang="en-US" sz="2800" dirty="0" smtClean="0"/>
              <a:t> for the gene controlling that </a:t>
            </a:r>
            <a:r>
              <a:rPr lang="en-US" sz="2800" dirty="0" smtClean="0"/>
              <a:t>character.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An organism that has </a:t>
            </a:r>
            <a:r>
              <a:rPr lang="en-US" sz="2800" u="sng" dirty="0" smtClean="0"/>
              <a:t>two different alleles</a:t>
            </a:r>
            <a:r>
              <a:rPr lang="en-US" sz="2800" dirty="0" smtClean="0"/>
              <a:t> for a gene is said to be </a:t>
            </a:r>
            <a:r>
              <a:rPr lang="en-US" sz="2800" b="1" dirty="0" smtClean="0"/>
              <a:t>heterozygous</a:t>
            </a:r>
            <a:r>
              <a:rPr lang="en-US" sz="2800" dirty="0" smtClean="0"/>
              <a:t> for the gene controlling that </a:t>
            </a:r>
            <a:r>
              <a:rPr lang="en-US" sz="2800" dirty="0" smtClean="0"/>
              <a:t>character.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4_01Mendel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1088"/>
            <a:ext cx="75438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65973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Because of the different effects of dominant and recessive alleles, different allele combinations can produce the same characteristics.</a:t>
            </a:r>
          </a:p>
          <a:p>
            <a:pPr lvl="1" eaLnBrk="1" hangingPunct="1"/>
            <a:r>
              <a:rPr lang="en-US" sz="2400" dirty="0" smtClean="0"/>
              <a:t>PP = Purple</a:t>
            </a:r>
          </a:p>
          <a:p>
            <a:pPr lvl="1" eaLnBrk="1" hangingPunct="1"/>
            <a:r>
              <a:rPr lang="en-US" sz="2400" dirty="0" err="1" smtClean="0"/>
              <a:t>Pp</a:t>
            </a:r>
            <a:r>
              <a:rPr lang="en-US" sz="2400" dirty="0" smtClean="0"/>
              <a:t> = Purple</a:t>
            </a:r>
          </a:p>
          <a:p>
            <a:pPr lvl="1" eaLnBrk="1" hangingPunct="1"/>
            <a:r>
              <a:rPr lang="en-US" sz="2400" dirty="0" err="1"/>
              <a:t>p</a:t>
            </a:r>
            <a:r>
              <a:rPr lang="en-US" sz="2400" dirty="0" err="1" smtClean="0"/>
              <a:t>p</a:t>
            </a:r>
            <a:r>
              <a:rPr lang="en-US" sz="2400" dirty="0" smtClean="0"/>
              <a:t> = white</a:t>
            </a:r>
          </a:p>
          <a:p>
            <a:pPr eaLnBrk="1" hangingPunct="1"/>
            <a:r>
              <a:rPr lang="en-US" sz="2800" b="1" dirty="0" smtClean="0"/>
              <a:t>Phenotype</a:t>
            </a:r>
            <a:r>
              <a:rPr lang="en-US" sz="2800" dirty="0" smtClean="0"/>
              <a:t> is the organism’s physical appearance, </a:t>
            </a:r>
            <a:r>
              <a:rPr lang="en-US" sz="2800" b="1" dirty="0" smtClean="0"/>
              <a:t>genotype</a:t>
            </a:r>
            <a:r>
              <a:rPr lang="en-US" sz="2800" dirty="0"/>
              <a:t> </a:t>
            </a:r>
            <a:r>
              <a:rPr lang="en-US" sz="2800" dirty="0" smtClean="0"/>
              <a:t>is the organism’s alleles.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27013"/>
            <a:ext cx="7578725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14-6</a:t>
            </a:r>
          </a:p>
        </p:txBody>
      </p:sp>
      <p:sp>
        <p:nvSpPr>
          <p:cNvPr id="27652" name="Text Box 1028"/>
          <p:cNvSpPr txBox="1">
            <a:spLocks noChangeArrowheads="1"/>
          </p:cNvSpPr>
          <p:nvPr/>
        </p:nvSpPr>
        <p:spPr bwMode="auto">
          <a:xfrm>
            <a:off x="1936750" y="233363"/>
            <a:ext cx="13684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Phenotype</a:t>
            </a:r>
          </a:p>
        </p:txBody>
      </p:sp>
      <p:sp>
        <p:nvSpPr>
          <p:cNvPr id="27653" name="Text Box 1029"/>
          <p:cNvSpPr txBox="1">
            <a:spLocks noChangeArrowheads="1"/>
          </p:cNvSpPr>
          <p:nvPr/>
        </p:nvSpPr>
        <p:spPr bwMode="auto">
          <a:xfrm>
            <a:off x="2174875" y="1062038"/>
            <a:ext cx="9017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Purple</a:t>
            </a:r>
          </a:p>
        </p:txBody>
      </p:sp>
      <p:sp>
        <p:nvSpPr>
          <p:cNvPr id="27654" name="Text Box 1030"/>
          <p:cNvSpPr txBox="1">
            <a:spLocks noChangeArrowheads="1"/>
          </p:cNvSpPr>
          <p:nvPr/>
        </p:nvSpPr>
        <p:spPr bwMode="auto">
          <a:xfrm>
            <a:off x="2174875" y="2532063"/>
            <a:ext cx="9017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Purple</a:t>
            </a:r>
          </a:p>
        </p:txBody>
      </p:sp>
      <p:sp>
        <p:nvSpPr>
          <p:cNvPr id="27655" name="Text Box 1031"/>
          <p:cNvSpPr txBox="1">
            <a:spLocks noChangeArrowheads="1"/>
          </p:cNvSpPr>
          <p:nvPr/>
        </p:nvSpPr>
        <p:spPr bwMode="auto">
          <a:xfrm>
            <a:off x="871538" y="2517775"/>
            <a:ext cx="2508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3</a:t>
            </a:r>
          </a:p>
        </p:txBody>
      </p:sp>
      <p:sp>
        <p:nvSpPr>
          <p:cNvPr id="27656" name="Text Box 1032"/>
          <p:cNvSpPr txBox="1">
            <a:spLocks noChangeArrowheads="1"/>
          </p:cNvSpPr>
          <p:nvPr/>
        </p:nvSpPr>
        <p:spPr bwMode="auto">
          <a:xfrm>
            <a:off x="2174875" y="3802063"/>
            <a:ext cx="9017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Purple</a:t>
            </a:r>
          </a:p>
        </p:txBody>
      </p:sp>
      <p:sp>
        <p:nvSpPr>
          <p:cNvPr id="27657" name="Text Box 1033"/>
          <p:cNvSpPr txBox="1">
            <a:spLocks noChangeArrowheads="1"/>
          </p:cNvSpPr>
          <p:nvPr/>
        </p:nvSpPr>
        <p:spPr bwMode="auto">
          <a:xfrm>
            <a:off x="5986463" y="228600"/>
            <a:ext cx="13684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Genotype</a:t>
            </a:r>
          </a:p>
        </p:txBody>
      </p:sp>
      <p:sp>
        <p:nvSpPr>
          <p:cNvPr id="27658" name="Text Box 1034"/>
          <p:cNvSpPr txBox="1">
            <a:spLocks noChangeArrowheads="1"/>
          </p:cNvSpPr>
          <p:nvPr/>
        </p:nvSpPr>
        <p:spPr bwMode="auto">
          <a:xfrm>
            <a:off x="5907088" y="977900"/>
            <a:ext cx="14605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 i="1"/>
              <a:t>PP</a:t>
            </a:r>
          </a:p>
          <a:p>
            <a:pPr algn="ctr"/>
            <a:r>
              <a:rPr kumimoji="0" lang="en-US" sz="1500" b="1"/>
              <a:t>(homozygous</a:t>
            </a:r>
          </a:p>
        </p:txBody>
      </p:sp>
      <p:sp>
        <p:nvSpPr>
          <p:cNvPr id="27659" name="Text Box 1035"/>
          <p:cNvSpPr txBox="1">
            <a:spLocks noChangeArrowheads="1"/>
          </p:cNvSpPr>
          <p:nvPr/>
        </p:nvSpPr>
        <p:spPr bwMode="auto">
          <a:xfrm>
            <a:off x="5907088" y="2392363"/>
            <a:ext cx="14605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 i="1"/>
              <a:t>Pp</a:t>
            </a:r>
          </a:p>
          <a:p>
            <a:pPr algn="ctr"/>
            <a:r>
              <a:rPr kumimoji="0" lang="en-US" sz="1500" b="1"/>
              <a:t>(heterozygous</a:t>
            </a:r>
          </a:p>
        </p:txBody>
      </p:sp>
      <p:sp>
        <p:nvSpPr>
          <p:cNvPr id="27660" name="Text Box 1036"/>
          <p:cNvSpPr txBox="1">
            <a:spLocks noChangeArrowheads="1"/>
          </p:cNvSpPr>
          <p:nvPr/>
        </p:nvSpPr>
        <p:spPr bwMode="auto">
          <a:xfrm>
            <a:off x="5907088" y="3697288"/>
            <a:ext cx="14605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 i="1"/>
              <a:t>Pp</a:t>
            </a:r>
          </a:p>
          <a:p>
            <a:pPr algn="ctr"/>
            <a:r>
              <a:rPr kumimoji="0" lang="en-US" sz="1500" b="1"/>
              <a:t>(heterozygous</a:t>
            </a:r>
          </a:p>
        </p:txBody>
      </p:sp>
      <p:sp>
        <p:nvSpPr>
          <p:cNvPr id="27661" name="Text Box 1037"/>
          <p:cNvSpPr txBox="1">
            <a:spLocks noChangeArrowheads="1"/>
          </p:cNvSpPr>
          <p:nvPr/>
        </p:nvSpPr>
        <p:spPr bwMode="auto">
          <a:xfrm>
            <a:off x="5907088" y="5275263"/>
            <a:ext cx="14605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 i="1"/>
              <a:t>pp</a:t>
            </a:r>
          </a:p>
          <a:p>
            <a:pPr algn="ctr"/>
            <a:r>
              <a:rPr kumimoji="0" lang="en-US" sz="1500" b="1"/>
              <a:t>(homozygous</a:t>
            </a:r>
          </a:p>
        </p:txBody>
      </p:sp>
      <p:sp>
        <p:nvSpPr>
          <p:cNvPr id="27662" name="Text Box 1038"/>
          <p:cNvSpPr txBox="1">
            <a:spLocks noChangeArrowheads="1"/>
          </p:cNvSpPr>
          <p:nvPr/>
        </p:nvSpPr>
        <p:spPr bwMode="auto">
          <a:xfrm>
            <a:off x="8126413" y="5394325"/>
            <a:ext cx="282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1</a:t>
            </a:r>
          </a:p>
        </p:txBody>
      </p:sp>
      <p:sp>
        <p:nvSpPr>
          <p:cNvPr id="27663" name="Text Box 1039"/>
          <p:cNvSpPr txBox="1">
            <a:spLocks noChangeArrowheads="1"/>
          </p:cNvSpPr>
          <p:nvPr/>
        </p:nvSpPr>
        <p:spPr bwMode="auto">
          <a:xfrm>
            <a:off x="8126413" y="3268663"/>
            <a:ext cx="282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2</a:t>
            </a:r>
          </a:p>
        </p:txBody>
      </p:sp>
      <p:sp>
        <p:nvSpPr>
          <p:cNvPr id="27664" name="Text Box 1040"/>
          <p:cNvSpPr txBox="1">
            <a:spLocks noChangeArrowheads="1"/>
          </p:cNvSpPr>
          <p:nvPr/>
        </p:nvSpPr>
        <p:spPr bwMode="auto">
          <a:xfrm>
            <a:off x="8126413" y="1109663"/>
            <a:ext cx="282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1</a:t>
            </a:r>
          </a:p>
        </p:txBody>
      </p:sp>
      <p:sp>
        <p:nvSpPr>
          <p:cNvPr id="27665" name="Text Box 1041"/>
          <p:cNvSpPr txBox="1">
            <a:spLocks noChangeArrowheads="1"/>
          </p:cNvSpPr>
          <p:nvPr/>
        </p:nvSpPr>
        <p:spPr bwMode="auto">
          <a:xfrm>
            <a:off x="5932488" y="6218238"/>
            <a:ext cx="1460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Ratio 1:2:1</a:t>
            </a:r>
          </a:p>
        </p:txBody>
      </p:sp>
      <p:sp>
        <p:nvSpPr>
          <p:cNvPr id="27666" name="Text Box 1042"/>
          <p:cNvSpPr txBox="1">
            <a:spLocks noChangeArrowheads="1"/>
          </p:cNvSpPr>
          <p:nvPr/>
        </p:nvSpPr>
        <p:spPr bwMode="auto">
          <a:xfrm>
            <a:off x="2174875" y="5338763"/>
            <a:ext cx="901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White</a:t>
            </a:r>
          </a:p>
        </p:txBody>
      </p:sp>
      <p:sp>
        <p:nvSpPr>
          <p:cNvPr id="27667" name="Text Box 1043"/>
          <p:cNvSpPr txBox="1">
            <a:spLocks noChangeArrowheads="1"/>
          </p:cNvSpPr>
          <p:nvPr/>
        </p:nvSpPr>
        <p:spPr bwMode="auto">
          <a:xfrm>
            <a:off x="2187575" y="6227763"/>
            <a:ext cx="901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Ratio 3:1</a:t>
            </a:r>
          </a:p>
        </p:txBody>
      </p:sp>
      <p:sp>
        <p:nvSpPr>
          <p:cNvPr id="27668" name="AutoShape 1044"/>
          <p:cNvSpPr>
            <a:spLocks/>
          </p:cNvSpPr>
          <p:nvPr/>
        </p:nvSpPr>
        <p:spPr bwMode="auto">
          <a:xfrm>
            <a:off x="7939088" y="596900"/>
            <a:ext cx="177800" cy="1295400"/>
          </a:xfrm>
          <a:prstGeom prst="rightBrace">
            <a:avLst>
              <a:gd name="adj1" fmla="val 6071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AutoShape 1045"/>
          <p:cNvSpPr>
            <a:spLocks/>
          </p:cNvSpPr>
          <p:nvPr/>
        </p:nvSpPr>
        <p:spPr bwMode="auto">
          <a:xfrm>
            <a:off x="7939088" y="2038350"/>
            <a:ext cx="184150" cy="2692400"/>
          </a:xfrm>
          <a:prstGeom prst="rightBrace">
            <a:avLst>
              <a:gd name="adj1" fmla="val 57061"/>
              <a:gd name="adj2" fmla="val 49528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AutoShape 1046"/>
          <p:cNvSpPr>
            <a:spLocks/>
          </p:cNvSpPr>
          <p:nvPr/>
        </p:nvSpPr>
        <p:spPr bwMode="auto">
          <a:xfrm>
            <a:off x="7939088" y="4864100"/>
            <a:ext cx="177800" cy="1295400"/>
          </a:xfrm>
          <a:prstGeom prst="rightBrace">
            <a:avLst>
              <a:gd name="adj1" fmla="val 6071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AutoShape 1047"/>
          <p:cNvSpPr>
            <a:spLocks/>
          </p:cNvSpPr>
          <p:nvPr/>
        </p:nvSpPr>
        <p:spPr bwMode="auto">
          <a:xfrm rot="10800000">
            <a:off x="1136650" y="549275"/>
            <a:ext cx="184150" cy="4165600"/>
          </a:xfrm>
          <a:prstGeom prst="rightBrace">
            <a:avLst>
              <a:gd name="adj1" fmla="val 88284"/>
              <a:gd name="adj2" fmla="val 4992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AutoShape 1048"/>
          <p:cNvSpPr>
            <a:spLocks/>
          </p:cNvSpPr>
          <p:nvPr/>
        </p:nvSpPr>
        <p:spPr bwMode="auto">
          <a:xfrm rot="10800000">
            <a:off x="1149350" y="4851400"/>
            <a:ext cx="177800" cy="1295400"/>
          </a:xfrm>
          <a:prstGeom prst="rightBrace">
            <a:avLst>
              <a:gd name="adj1" fmla="val 6071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Text Box 1049"/>
          <p:cNvSpPr txBox="1">
            <a:spLocks noChangeArrowheads="1"/>
          </p:cNvSpPr>
          <p:nvPr/>
        </p:nvSpPr>
        <p:spPr bwMode="auto">
          <a:xfrm>
            <a:off x="911225" y="5383213"/>
            <a:ext cx="282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500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The Testcross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718086"/>
          </a:xfrm>
        </p:spPr>
        <p:txBody>
          <a:bodyPr>
            <a:normAutofit/>
          </a:bodyPr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How can we tell the genotype of an individual with the dominant phenotype?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000" dirty="0" smtClean="0"/>
              <a:t>The individual could be either </a:t>
            </a:r>
            <a:r>
              <a:rPr lang="en-US" sz="2000" i="1" dirty="0" smtClean="0"/>
              <a:t>homozygous dominant</a:t>
            </a:r>
            <a:r>
              <a:rPr lang="en-US" sz="2000" dirty="0"/>
              <a:t> </a:t>
            </a:r>
            <a:r>
              <a:rPr lang="en-US" sz="2000" dirty="0" smtClean="0"/>
              <a:t>or </a:t>
            </a:r>
            <a:r>
              <a:rPr lang="en-US" sz="2000" i="1" dirty="0" smtClean="0"/>
              <a:t>heterozygous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The answer is to carry out a </a:t>
            </a:r>
            <a:r>
              <a:rPr lang="en-US" sz="2800" b="1" dirty="0" smtClean="0"/>
              <a:t>testcross</a:t>
            </a:r>
            <a:r>
              <a:rPr lang="en-US" sz="2800" dirty="0" smtClean="0"/>
              <a:t>: breeding the</a:t>
            </a:r>
            <a:r>
              <a:rPr lang="en-US" sz="2800" b="1" dirty="0" smtClean="0"/>
              <a:t> </a:t>
            </a:r>
            <a:r>
              <a:rPr lang="en-US" sz="2800" dirty="0" smtClean="0"/>
              <a:t>mystery individual with a </a:t>
            </a:r>
            <a:r>
              <a:rPr lang="en-US" sz="2800" u="sng" dirty="0" smtClean="0"/>
              <a:t>homozygous recessive individual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000" dirty="0" smtClean="0"/>
              <a:t>If any offspring display the recessive phenotype, the mystery parent must be </a:t>
            </a:r>
            <a:r>
              <a:rPr lang="en-US" sz="2000" dirty="0" smtClean="0"/>
              <a:t>heterozygous.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27013"/>
            <a:ext cx="5846763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14-7</a:t>
            </a:r>
          </a:p>
        </p:txBody>
      </p:sp>
      <p:sp>
        <p:nvSpPr>
          <p:cNvPr id="29700" name="Text Box 1028"/>
          <p:cNvSpPr txBox="1">
            <a:spLocks noChangeArrowheads="1"/>
          </p:cNvSpPr>
          <p:nvPr/>
        </p:nvSpPr>
        <p:spPr bwMode="auto">
          <a:xfrm>
            <a:off x="2597150" y="1555750"/>
            <a:ext cx="1682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/>
              <a:t>Dominant phenotype,</a:t>
            </a:r>
          </a:p>
          <a:p>
            <a:pPr algn="ctr"/>
            <a:r>
              <a:rPr kumimoji="0" lang="en-US" sz="1200" b="1"/>
              <a:t>unknown genotype:</a:t>
            </a:r>
          </a:p>
          <a:p>
            <a:pPr algn="ctr"/>
            <a:r>
              <a:rPr kumimoji="0" lang="en-US" sz="1200" b="1" i="1"/>
              <a:t>PP</a:t>
            </a:r>
            <a:r>
              <a:rPr kumimoji="0" lang="en-US" sz="1200" b="1"/>
              <a:t> or </a:t>
            </a:r>
            <a:r>
              <a:rPr kumimoji="0" lang="en-US" sz="1200" b="1" i="1"/>
              <a:t>Pp</a:t>
            </a:r>
            <a:r>
              <a:rPr kumimoji="0" lang="en-US" sz="1200" b="1"/>
              <a:t>?</a:t>
            </a:r>
          </a:p>
        </p:txBody>
      </p:sp>
      <p:sp>
        <p:nvSpPr>
          <p:cNvPr id="29701" name="Text Box 1029"/>
          <p:cNvSpPr txBox="1">
            <a:spLocks noChangeArrowheads="1"/>
          </p:cNvSpPr>
          <p:nvPr/>
        </p:nvSpPr>
        <p:spPr bwMode="auto">
          <a:xfrm>
            <a:off x="2868613" y="3106738"/>
            <a:ext cx="1360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/>
              <a:t>If </a:t>
            </a:r>
            <a:r>
              <a:rPr kumimoji="0" lang="en-US" sz="1200" b="1" i="1"/>
              <a:t>PP</a:t>
            </a:r>
            <a:r>
              <a:rPr kumimoji="0" lang="en-US" sz="1200" b="1"/>
              <a:t>,</a:t>
            </a:r>
          </a:p>
          <a:p>
            <a:pPr algn="ctr"/>
            <a:r>
              <a:rPr kumimoji="0" lang="en-US" sz="1200" b="1"/>
              <a:t>then all offspring</a:t>
            </a:r>
          </a:p>
          <a:p>
            <a:pPr algn="ctr"/>
            <a:r>
              <a:rPr kumimoji="0" lang="en-US" sz="1200" b="1"/>
              <a:t>purple:</a:t>
            </a:r>
          </a:p>
        </p:txBody>
      </p:sp>
      <p:sp>
        <p:nvSpPr>
          <p:cNvPr id="29702" name="Text Box 1030"/>
          <p:cNvSpPr txBox="1">
            <a:spLocks noChangeArrowheads="1"/>
          </p:cNvSpPr>
          <p:nvPr/>
        </p:nvSpPr>
        <p:spPr bwMode="auto">
          <a:xfrm>
            <a:off x="2989263" y="3976688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</a:t>
            </a:r>
            <a:endParaRPr kumimoji="0" lang="en-US" sz="1200" b="1"/>
          </a:p>
        </p:txBody>
      </p:sp>
      <p:sp>
        <p:nvSpPr>
          <p:cNvPr id="29703" name="Text Box 1031"/>
          <p:cNvSpPr txBox="1">
            <a:spLocks noChangeArrowheads="1"/>
          </p:cNvSpPr>
          <p:nvPr/>
        </p:nvSpPr>
        <p:spPr bwMode="auto">
          <a:xfrm>
            <a:off x="3687763" y="3976688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</a:t>
            </a:r>
            <a:endParaRPr kumimoji="0" lang="en-US" sz="1200" b="1"/>
          </a:p>
        </p:txBody>
      </p:sp>
      <p:sp>
        <p:nvSpPr>
          <p:cNvPr id="29704" name="Text Box 1032"/>
          <p:cNvSpPr txBox="1">
            <a:spLocks noChangeArrowheads="1"/>
          </p:cNvSpPr>
          <p:nvPr/>
        </p:nvSpPr>
        <p:spPr bwMode="auto">
          <a:xfrm>
            <a:off x="2182813" y="4656138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</a:t>
            </a:r>
            <a:endParaRPr kumimoji="0" lang="en-US" sz="1200" b="1"/>
          </a:p>
        </p:txBody>
      </p:sp>
      <p:sp>
        <p:nvSpPr>
          <p:cNvPr id="29705" name="Text Box 1033"/>
          <p:cNvSpPr txBox="1">
            <a:spLocks noChangeArrowheads="1"/>
          </p:cNvSpPr>
          <p:nvPr/>
        </p:nvSpPr>
        <p:spPr bwMode="auto">
          <a:xfrm>
            <a:off x="2182813" y="5424488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</a:t>
            </a:r>
            <a:endParaRPr kumimoji="0" lang="en-US" sz="1200" b="1"/>
          </a:p>
        </p:txBody>
      </p:sp>
      <p:sp>
        <p:nvSpPr>
          <p:cNvPr id="29706" name="Text Box 1034"/>
          <p:cNvSpPr txBox="1">
            <a:spLocks noChangeArrowheads="1"/>
          </p:cNvSpPr>
          <p:nvPr/>
        </p:nvSpPr>
        <p:spPr bwMode="auto">
          <a:xfrm>
            <a:off x="2970213" y="4922838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Pp</a:t>
            </a:r>
            <a:endParaRPr kumimoji="0" lang="en-US" sz="1200" b="1"/>
          </a:p>
        </p:txBody>
      </p:sp>
      <p:sp>
        <p:nvSpPr>
          <p:cNvPr id="29707" name="Text Box 1035"/>
          <p:cNvSpPr txBox="1">
            <a:spLocks noChangeArrowheads="1"/>
          </p:cNvSpPr>
          <p:nvPr/>
        </p:nvSpPr>
        <p:spPr bwMode="auto">
          <a:xfrm>
            <a:off x="3789363" y="4922838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Pp</a:t>
            </a:r>
            <a:endParaRPr kumimoji="0" lang="en-US" sz="1200" b="1"/>
          </a:p>
        </p:txBody>
      </p:sp>
      <p:sp>
        <p:nvSpPr>
          <p:cNvPr id="29708" name="Text Box 1036"/>
          <p:cNvSpPr txBox="1">
            <a:spLocks noChangeArrowheads="1"/>
          </p:cNvSpPr>
          <p:nvPr/>
        </p:nvSpPr>
        <p:spPr bwMode="auto">
          <a:xfrm>
            <a:off x="2913063" y="5735638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Pp</a:t>
            </a:r>
            <a:endParaRPr kumimoji="0" lang="en-US" sz="1200" b="1"/>
          </a:p>
        </p:txBody>
      </p:sp>
      <p:sp>
        <p:nvSpPr>
          <p:cNvPr id="29709" name="Text Box 1037"/>
          <p:cNvSpPr txBox="1">
            <a:spLocks noChangeArrowheads="1"/>
          </p:cNvSpPr>
          <p:nvPr/>
        </p:nvSpPr>
        <p:spPr bwMode="auto">
          <a:xfrm>
            <a:off x="3789363" y="5735638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Pp</a:t>
            </a:r>
            <a:endParaRPr kumimoji="0" lang="en-US" sz="1200" b="1"/>
          </a:p>
        </p:txBody>
      </p:sp>
      <p:sp>
        <p:nvSpPr>
          <p:cNvPr id="29710" name="Text Box 1038"/>
          <p:cNvSpPr txBox="1">
            <a:spLocks noChangeArrowheads="1"/>
          </p:cNvSpPr>
          <p:nvPr/>
        </p:nvSpPr>
        <p:spPr bwMode="auto">
          <a:xfrm>
            <a:off x="4997450" y="3087688"/>
            <a:ext cx="2012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/>
              <a:t>If </a:t>
            </a:r>
            <a:r>
              <a:rPr kumimoji="0" lang="en-US" sz="1200" b="1" i="1"/>
              <a:t>Pp</a:t>
            </a:r>
            <a:r>
              <a:rPr kumimoji="0" lang="en-US" sz="1200" b="1"/>
              <a:t>,</a:t>
            </a:r>
          </a:p>
          <a:p>
            <a:pPr algn="ctr"/>
            <a:r>
              <a:rPr kumimoji="0" lang="en-US" sz="1200" b="1"/>
              <a:t>then </a:t>
            </a:r>
            <a:r>
              <a:rPr kumimoji="0" lang="en-US" sz="1200" b="1" baseline="30000"/>
              <a:t>1 </a:t>
            </a:r>
            <a:r>
              <a:rPr kumimoji="0" lang="en-US" sz="1200" b="1" baseline="-25000"/>
              <a:t>2</a:t>
            </a:r>
            <a:r>
              <a:rPr kumimoji="0" lang="en-US" sz="1200" b="1"/>
              <a:t> offspring purple</a:t>
            </a:r>
          </a:p>
          <a:p>
            <a:pPr algn="ctr"/>
            <a:r>
              <a:rPr kumimoji="0" lang="en-US" sz="1200" b="1"/>
              <a:t>and </a:t>
            </a:r>
            <a:r>
              <a:rPr kumimoji="0" lang="en-US" sz="1200" b="1" baseline="30000"/>
              <a:t>1 </a:t>
            </a:r>
            <a:r>
              <a:rPr kumimoji="0" lang="en-US" sz="1200" b="1" baseline="-25000"/>
              <a:t>2</a:t>
            </a:r>
            <a:r>
              <a:rPr kumimoji="0" lang="en-US" sz="1200" b="1"/>
              <a:t> offspring white:</a:t>
            </a:r>
          </a:p>
        </p:txBody>
      </p:sp>
      <p:sp>
        <p:nvSpPr>
          <p:cNvPr id="29711" name="Text Box 1039"/>
          <p:cNvSpPr txBox="1">
            <a:spLocks noChangeArrowheads="1"/>
          </p:cNvSpPr>
          <p:nvPr/>
        </p:nvSpPr>
        <p:spPr bwMode="auto">
          <a:xfrm>
            <a:off x="5572125" y="3976688"/>
            <a:ext cx="3032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</a:t>
            </a:r>
            <a:endParaRPr kumimoji="0" lang="en-US" sz="1200" b="1"/>
          </a:p>
        </p:txBody>
      </p:sp>
      <p:sp>
        <p:nvSpPr>
          <p:cNvPr id="29712" name="Text Box 1040"/>
          <p:cNvSpPr txBox="1">
            <a:spLocks noChangeArrowheads="1"/>
          </p:cNvSpPr>
          <p:nvPr/>
        </p:nvSpPr>
        <p:spPr bwMode="auto">
          <a:xfrm>
            <a:off x="6316663" y="3976688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</a:t>
            </a:r>
            <a:endParaRPr kumimoji="0" lang="en-US" sz="1200" b="1"/>
          </a:p>
        </p:txBody>
      </p:sp>
      <p:sp>
        <p:nvSpPr>
          <p:cNvPr id="29713" name="Text Box 1041"/>
          <p:cNvSpPr txBox="1">
            <a:spLocks noChangeArrowheads="1"/>
          </p:cNvSpPr>
          <p:nvPr/>
        </p:nvSpPr>
        <p:spPr bwMode="auto">
          <a:xfrm>
            <a:off x="4808538" y="4656138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</a:t>
            </a:r>
            <a:endParaRPr kumimoji="0" lang="en-US" sz="1200" b="1"/>
          </a:p>
        </p:txBody>
      </p:sp>
      <p:sp>
        <p:nvSpPr>
          <p:cNvPr id="29714" name="Text Box 1042"/>
          <p:cNvSpPr txBox="1">
            <a:spLocks noChangeArrowheads="1"/>
          </p:cNvSpPr>
          <p:nvPr/>
        </p:nvSpPr>
        <p:spPr bwMode="auto">
          <a:xfrm>
            <a:off x="4808538" y="5534025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</a:t>
            </a:r>
            <a:endParaRPr kumimoji="0" lang="en-US" sz="1200" b="1"/>
          </a:p>
        </p:txBody>
      </p:sp>
      <p:sp>
        <p:nvSpPr>
          <p:cNvPr id="29715" name="Text Box 1043"/>
          <p:cNvSpPr txBox="1">
            <a:spLocks noChangeArrowheads="1"/>
          </p:cNvSpPr>
          <p:nvPr/>
        </p:nvSpPr>
        <p:spPr bwMode="auto">
          <a:xfrm>
            <a:off x="5530850" y="5730875"/>
            <a:ext cx="3032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pp</a:t>
            </a:r>
            <a:endParaRPr kumimoji="0" lang="en-US" sz="1200" b="1"/>
          </a:p>
        </p:txBody>
      </p:sp>
      <p:sp>
        <p:nvSpPr>
          <p:cNvPr id="29716" name="Text Box 1044"/>
          <p:cNvSpPr txBox="1">
            <a:spLocks noChangeArrowheads="1"/>
          </p:cNvSpPr>
          <p:nvPr/>
        </p:nvSpPr>
        <p:spPr bwMode="auto">
          <a:xfrm>
            <a:off x="6369050" y="5730875"/>
            <a:ext cx="3032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pp</a:t>
            </a:r>
            <a:endParaRPr kumimoji="0" lang="en-US" sz="1200" b="1"/>
          </a:p>
        </p:txBody>
      </p:sp>
      <p:sp>
        <p:nvSpPr>
          <p:cNvPr id="29717" name="Text Box 1045"/>
          <p:cNvSpPr txBox="1">
            <a:spLocks noChangeArrowheads="1"/>
          </p:cNvSpPr>
          <p:nvPr/>
        </p:nvSpPr>
        <p:spPr bwMode="auto">
          <a:xfrm>
            <a:off x="5580063" y="4910138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Pp</a:t>
            </a:r>
            <a:endParaRPr kumimoji="0" lang="en-US" sz="1200" b="1"/>
          </a:p>
        </p:txBody>
      </p:sp>
      <p:sp>
        <p:nvSpPr>
          <p:cNvPr id="29718" name="Text Box 1046"/>
          <p:cNvSpPr txBox="1">
            <a:spLocks noChangeArrowheads="1"/>
          </p:cNvSpPr>
          <p:nvPr/>
        </p:nvSpPr>
        <p:spPr bwMode="auto">
          <a:xfrm>
            <a:off x="6408738" y="4910138"/>
            <a:ext cx="30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 i="1"/>
              <a:t>Pp</a:t>
            </a:r>
            <a:endParaRPr kumimoji="0" lang="en-US" sz="1200" b="1"/>
          </a:p>
        </p:txBody>
      </p:sp>
      <p:sp>
        <p:nvSpPr>
          <p:cNvPr id="29719" name="Text Box 1047"/>
          <p:cNvSpPr txBox="1">
            <a:spLocks noChangeArrowheads="1"/>
          </p:cNvSpPr>
          <p:nvPr/>
        </p:nvSpPr>
        <p:spPr bwMode="auto">
          <a:xfrm>
            <a:off x="5180013" y="1555750"/>
            <a:ext cx="1682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/>
              <a:t>Recessive phenotype,</a:t>
            </a:r>
          </a:p>
          <a:p>
            <a:pPr algn="ctr"/>
            <a:r>
              <a:rPr kumimoji="0" lang="en-US" sz="1200" b="1"/>
              <a:t>known genotype:</a:t>
            </a:r>
          </a:p>
          <a:p>
            <a:pPr algn="ctr"/>
            <a:r>
              <a:rPr kumimoji="0" lang="en-US" sz="1200" b="1" i="1"/>
              <a:t>pp</a:t>
            </a:r>
            <a:endParaRPr kumimoji="0" lang="en-US" sz="1200" b="1"/>
          </a:p>
        </p:txBody>
      </p:sp>
      <p:sp>
        <p:nvSpPr>
          <p:cNvPr id="29720" name="Line 1048"/>
          <p:cNvSpPr>
            <a:spLocks noChangeShapeType="1"/>
          </p:cNvSpPr>
          <p:nvPr/>
        </p:nvSpPr>
        <p:spPr bwMode="auto">
          <a:xfrm flipH="1">
            <a:off x="5551488" y="3311525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Line 1049"/>
          <p:cNvSpPr>
            <a:spLocks noChangeShapeType="1"/>
          </p:cNvSpPr>
          <p:nvPr/>
        </p:nvSpPr>
        <p:spPr bwMode="auto">
          <a:xfrm flipH="1">
            <a:off x="5548313" y="3482975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Law of Independent Assortment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5074289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The Law of Segregation </a:t>
            </a:r>
            <a:r>
              <a:rPr lang="en-US" sz="2800" dirty="0" smtClean="0"/>
              <a:t>states that each individual will randomly pass along only one of its two alleles for a trait to its offspring.</a:t>
            </a:r>
          </a:p>
          <a:p>
            <a:pPr lvl="1" eaLnBrk="1" hangingPunct="1"/>
            <a:r>
              <a:rPr lang="en-US" sz="2000" dirty="0" smtClean="0"/>
              <a:t>A pea plant that is </a:t>
            </a:r>
            <a:r>
              <a:rPr lang="en-US" sz="2000" dirty="0" err="1" smtClean="0"/>
              <a:t>Pp</a:t>
            </a:r>
            <a:r>
              <a:rPr lang="en-US" sz="2000" dirty="0" smtClean="0"/>
              <a:t> has a 50% chance of passing the P allele, and a 50% change of passing the p allele.</a:t>
            </a:r>
          </a:p>
          <a:p>
            <a:pPr eaLnBrk="1" hangingPunct="1"/>
            <a:r>
              <a:rPr lang="en-US" sz="2800" dirty="0" smtClean="0"/>
              <a:t>Mendel derived the law of segregation by breeding pea plants that were hybrids of one characteristic.</a:t>
            </a:r>
          </a:p>
          <a:p>
            <a:pPr lvl="1" eaLnBrk="1" hangingPunct="1"/>
            <a:r>
              <a:rPr lang="en-US" sz="2000" dirty="0" smtClean="0"/>
              <a:t>These are called </a:t>
            </a:r>
            <a:r>
              <a:rPr lang="en-US" sz="2000" b="1" dirty="0" smtClean="0"/>
              <a:t>monohybrid crosses</a:t>
            </a:r>
            <a:r>
              <a:rPr lang="en-US" sz="2000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991600" cy="366869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Mendel then took two parents that were true-breeding for </a:t>
            </a:r>
            <a:r>
              <a:rPr lang="en-US" sz="2800" u="sng" dirty="0" smtClean="0"/>
              <a:t>two characteristics</a:t>
            </a:r>
            <a:r>
              <a:rPr lang="en-US" sz="2800" b="1" dirty="0" smtClean="0"/>
              <a:t> </a:t>
            </a:r>
            <a:r>
              <a:rPr lang="en-US" sz="2800" dirty="0" smtClean="0"/>
              <a:t>and crossed them to create offspring that were heterozygous hybrids for each trait.</a:t>
            </a:r>
          </a:p>
          <a:p>
            <a:pPr lvl="1" eaLnBrk="1" hangingPunct="1"/>
            <a:r>
              <a:rPr lang="en-US" sz="2400" dirty="0" smtClean="0"/>
              <a:t>Example:  </a:t>
            </a:r>
            <a:r>
              <a:rPr lang="en-US" sz="2400" dirty="0" err="1" smtClean="0"/>
              <a:t>PpWw</a:t>
            </a:r>
            <a:r>
              <a:rPr lang="en-US" sz="2400" dirty="0" smtClean="0"/>
              <a:t> = Purple flower, wrinkled seeds</a:t>
            </a:r>
          </a:p>
          <a:p>
            <a:pPr eaLnBrk="1" hangingPunct="1"/>
            <a:r>
              <a:rPr lang="en-US" sz="2800" dirty="0" smtClean="0"/>
              <a:t>He then performed a </a:t>
            </a:r>
            <a:r>
              <a:rPr lang="en-US" sz="2800" b="1" dirty="0" err="1" smtClean="0"/>
              <a:t>dihybrid</a:t>
            </a:r>
            <a:r>
              <a:rPr lang="en-US" sz="2800" b="1" dirty="0" smtClean="0"/>
              <a:t> cross</a:t>
            </a:r>
            <a:r>
              <a:rPr lang="en-US" sz="2800" dirty="0" smtClean="0"/>
              <a:t>, where two hybrids were bred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27013"/>
            <a:ext cx="7072313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14-8</a:t>
            </a:r>
          </a:p>
        </p:txBody>
      </p:sp>
      <p:sp>
        <p:nvSpPr>
          <p:cNvPr id="32772" name="Text Box 1028"/>
          <p:cNvSpPr txBox="1">
            <a:spLocks noChangeArrowheads="1"/>
          </p:cNvSpPr>
          <p:nvPr/>
        </p:nvSpPr>
        <p:spPr bwMode="auto">
          <a:xfrm>
            <a:off x="1322388" y="338138"/>
            <a:ext cx="1314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/>
              <a:t>P Generation</a:t>
            </a:r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1314450" y="1873250"/>
            <a:ext cx="1314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/>
              <a:t>F</a:t>
            </a:r>
            <a:r>
              <a:rPr kumimoji="0" lang="en-US" sz="1200" b="1" baseline="-25000"/>
              <a:t>1</a:t>
            </a:r>
            <a:r>
              <a:rPr kumimoji="0" lang="en-US" sz="1200" b="1"/>
              <a:t> Generation</a:t>
            </a:r>
          </a:p>
        </p:txBody>
      </p:sp>
      <p:sp>
        <p:nvSpPr>
          <p:cNvPr id="32774" name="Text Box 1030"/>
          <p:cNvSpPr txBox="1">
            <a:spLocks noChangeArrowheads="1"/>
          </p:cNvSpPr>
          <p:nvPr/>
        </p:nvSpPr>
        <p:spPr bwMode="auto">
          <a:xfrm>
            <a:off x="3482975" y="423863"/>
            <a:ext cx="476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775" name="Text Box 1031"/>
          <p:cNvSpPr txBox="1">
            <a:spLocks noChangeArrowheads="1"/>
          </p:cNvSpPr>
          <p:nvPr/>
        </p:nvSpPr>
        <p:spPr bwMode="auto">
          <a:xfrm>
            <a:off x="3255963" y="1003300"/>
            <a:ext cx="687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1200" b="1"/>
              <a:t>Gametes</a:t>
            </a:r>
          </a:p>
        </p:txBody>
      </p:sp>
      <p:sp>
        <p:nvSpPr>
          <p:cNvPr id="32776" name="Text Box 1032"/>
          <p:cNvSpPr txBox="1">
            <a:spLocks noChangeArrowheads="1"/>
          </p:cNvSpPr>
          <p:nvPr/>
        </p:nvSpPr>
        <p:spPr bwMode="auto">
          <a:xfrm>
            <a:off x="4016375" y="1027113"/>
            <a:ext cx="27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777" name="Text Box 1033"/>
          <p:cNvSpPr txBox="1">
            <a:spLocks noChangeArrowheads="1"/>
          </p:cNvSpPr>
          <p:nvPr/>
        </p:nvSpPr>
        <p:spPr bwMode="auto">
          <a:xfrm>
            <a:off x="4854575" y="1008063"/>
            <a:ext cx="27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778" name="Text Box 1034"/>
          <p:cNvSpPr txBox="1">
            <a:spLocks noChangeArrowheads="1"/>
          </p:cNvSpPr>
          <p:nvPr/>
        </p:nvSpPr>
        <p:spPr bwMode="auto">
          <a:xfrm>
            <a:off x="5070475" y="423863"/>
            <a:ext cx="4254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779" name="Text Box 1035"/>
          <p:cNvSpPr txBox="1">
            <a:spLocks noChangeArrowheads="1"/>
          </p:cNvSpPr>
          <p:nvPr/>
        </p:nvSpPr>
        <p:spPr bwMode="auto">
          <a:xfrm>
            <a:off x="4791075" y="1776413"/>
            <a:ext cx="4762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780" name="Text Box 1036"/>
          <p:cNvSpPr txBox="1">
            <a:spLocks noChangeArrowheads="1"/>
          </p:cNvSpPr>
          <p:nvPr/>
        </p:nvSpPr>
        <p:spPr bwMode="auto">
          <a:xfrm>
            <a:off x="3068638" y="2022475"/>
            <a:ext cx="1077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/>
              <a:t>Hypothesis of</a:t>
            </a:r>
          </a:p>
          <a:p>
            <a:r>
              <a:rPr kumimoji="0" lang="en-US" sz="1200" b="1"/>
              <a:t>dependent</a:t>
            </a:r>
          </a:p>
          <a:p>
            <a:r>
              <a:rPr kumimoji="0" lang="en-US" sz="1200" b="1"/>
              <a:t>assortment</a:t>
            </a:r>
          </a:p>
        </p:txBody>
      </p:sp>
      <p:sp>
        <p:nvSpPr>
          <p:cNvPr id="32781" name="Text Box 1037"/>
          <p:cNvSpPr txBox="1">
            <a:spLocks noChangeArrowheads="1"/>
          </p:cNvSpPr>
          <p:nvPr/>
        </p:nvSpPr>
        <p:spPr bwMode="auto">
          <a:xfrm>
            <a:off x="5005388" y="2022475"/>
            <a:ext cx="1077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/>
              <a:t>Hypothesis of</a:t>
            </a:r>
          </a:p>
          <a:p>
            <a:pPr algn="ctr"/>
            <a:r>
              <a:rPr kumimoji="0" lang="en-US" sz="1200" b="1"/>
              <a:t> independent</a:t>
            </a:r>
          </a:p>
          <a:p>
            <a:pPr algn="ctr"/>
            <a:r>
              <a:rPr kumimoji="0" lang="en-US" sz="1200" b="1"/>
              <a:t>  assortment</a:t>
            </a:r>
          </a:p>
        </p:txBody>
      </p:sp>
      <p:sp>
        <p:nvSpPr>
          <p:cNvPr id="32782" name="Text Box 1038"/>
          <p:cNvSpPr txBox="1">
            <a:spLocks noChangeArrowheads="1"/>
          </p:cNvSpPr>
          <p:nvPr/>
        </p:nvSpPr>
        <p:spPr bwMode="auto">
          <a:xfrm>
            <a:off x="3894138" y="3116263"/>
            <a:ext cx="5619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/>
              <a:t>Sperm</a:t>
            </a:r>
          </a:p>
        </p:txBody>
      </p:sp>
      <p:sp>
        <p:nvSpPr>
          <p:cNvPr id="32783" name="Text Box 1039"/>
          <p:cNvSpPr txBox="1">
            <a:spLocks noChangeArrowheads="1"/>
          </p:cNvSpPr>
          <p:nvPr/>
        </p:nvSpPr>
        <p:spPr bwMode="auto">
          <a:xfrm>
            <a:off x="5011738" y="3243263"/>
            <a:ext cx="4286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/>
              <a:t>Eggs</a:t>
            </a:r>
          </a:p>
        </p:txBody>
      </p:sp>
      <p:sp>
        <p:nvSpPr>
          <p:cNvPr id="32784" name="Text Box 1040"/>
          <p:cNvSpPr txBox="1">
            <a:spLocks noChangeArrowheads="1"/>
          </p:cNvSpPr>
          <p:nvPr/>
        </p:nvSpPr>
        <p:spPr bwMode="auto">
          <a:xfrm>
            <a:off x="5208588" y="3554413"/>
            <a:ext cx="276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785" name="Text Box 1041"/>
          <p:cNvSpPr txBox="1">
            <a:spLocks noChangeArrowheads="1"/>
          </p:cNvSpPr>
          <p:nvPr/>
        </p:nvSpPr>
        <p:spPr bwMode="auto">
          <a:xfrm>
            <a:off x="5240338" y="4125913"/>
            <a:ext cx="276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786" name="Text Box 1042"/>
          <p:cNvSpPr txBox="1">
            <a:spLocks noChangeArrowheads="1"/>
          </p:cNvSpPr>
          <p:nvPr/>
        </p:nvSpPr>
        <p:spPr bwMode="auto">
          <a:xfrm>
            <a:off x="4059238" y="3357563"/>
            <a:ext cx="276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787" name="Text Box 1043"/>
          <p:cNvSpPr txBox="1">
            <a:spLocks noChangeArrowheads="1"/>
          </p:cNvSpPr>
          <p:nvPr/>
        </p:nvSpPr>
        <p:spPr bwMode="auto">
          <a:xfrm>
            <a:off x="3417888" y="3357563"/>
            <a:ext cx="276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788" name="Text Box 1044"/>
          <p:cNvSpPr txBox="1">
            <a:spLocks noChangeArrowheads="1"/>
          </p:cNvSpPr>
          <p:nvPr/>
        </p:nvSpPr>
        <p:spPr bwMode="auto">
          <a:xfrm>
            <a:off x="2840038" y="3903663"/>
            <a:ext cx="276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789" name="Text Box 1045"/>
          <p:cNvSpPr txBox="1">
            <a:spLocks noChangeArrowheads="1"/>
          </p:cNvSpPr>
          <p:nvPr/>
        </p:nvSpPr>
        <p:spPr bwMode="auto">
          <a:xfrm>
            <a:off x="2871788" y="4494213"/>
            <a:ext cx="276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790" name="Text Box 1046"/>
          <p:cNvSpPr txBox="1">
            <a:spLocks noChangeArrowheads="1"/>
          </p:cNvSpPr>
          <p:nvPr/>
        </p:nvSpPr>
        <p:spPr bwMode="auto">
          <a:xfrm>
            <a:off x="2484438" y="3656013"/>
            <a:ext cx="4286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/>
              <a:t>Eggs</a:t>
            </a:r>
          </a:p>
        </p:txBody>
      </p:sp>
      <p:sp>
        <p:nvSpPr>
          <p:cNvPr id="32791" name="Text Box 1047"/>
          <p:cNvSpPr txBox="1">
            <a:spLocks noChangeArrowheads="1"/>
          </p:cNvSpPr>
          <p:nvPr/>
        </p:nvSpPr>
        <p:spPr bwMode="auto">
          <a:xfrm>
            <a:off x="3255963" y="4075113"/>
            <a:ext cx="4587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792" name="Text Box 1048"/>
          <p:cNvSpPr txBox="1">
            <a:spLocks noChangeArrowheads="1"/>
          </p:cNvSpPr>
          <p:nvPr/>
        </p:nvSpPr>
        <p:spPr bwMode="auto">
          <a:xfrm>
            <a:off x="3871913" y="4075113"/>
            <a:ext cx="4587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793" name="Text Box 1049"/>
          <p:cNvSpPr txBox="1">
            <a:spLocks noChangeArrowheads="1"/>
          </p:cNvSpPr>
          <p:nvPr/>
        </p:nvSpPr>
        <p:spPr bwMode="auto">
          <a:xfrm>
            <a:off x="3287713" y="4657725"/>
            <a:ext cx="4587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794" name="Text Box 1050"/>
          <p:cNvSpPr txBox="1">
            <a:spLocks noChangeArrowheads="1"/>
          </p:cNvSpPr>
          <p:nvPr/>
        </p:nvSpPr>
        <p:spPr bwMode="auto">
          <a:xfrm>
            <a:off x="3917950" y="4657725"/>
            <a:ext cx="3444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795" name="Text Box 1051"/>
          <p:cNvSpPr txBox="1">
            <a:spLocks noChangeArrowheads="1"/>
          </p:cNvSpPr>
          <p:nvPr/>
        </p:nvSpPr>
        <p:spPr bwMode="auto">
          <a:xfrm>
            <a:off x="5208588" y="4729163"/>
            <a:ext cx="276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796" name="Text Box 1052"/>
          <p:cNvSpPr txBox="1">
            <a:spLocks noChangeArrowheads="1"/>
          </p:cNvSpPr>
          <p:nvPr/>
        </p:nvSpPr>
        <p:spPr bwMode="auto">
          <a:xfrm>
            <a:off x="5240338" y="5300663"/>
            <a:ext cx="193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797" name="Text Box 1053"/>
          <p:cNvSpPr txBox="1">
            <a:spLocks noChangeArrowheads="1"/>
          </p:cNvSpPr>
          <p:nvPr/>
        </p:nvSpPr>
        <p:spPr bwMode="auto">
          <a:xfrm>
            <a:off x="2916238" y="5427663"/>
            <a:ext cx="16033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/>
              <a:t>Phenotypic ratio 3:1</a:t>
            </a:r>
          </a:p>
        </p:txBody>
      </p:sp>
      <p:sp>
        <p:nvSpPr>
          <p:cNvPr id="32798" name="Text Box 1054"/>
          <p:cNvSpPr txBox="1">
            <a:spLocks noChangeArrowheads="1"/>
          </p:cNvSpPr>
          <p:nvPr/>
        </p:nvSpPr>
        <p:spPr bwMode="auto">
          <a:xfrm>
            <a:off x="1314450" y="4011613"/>
            <a:ext cx="1128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/>
              <a:t>F</a:t>
            </a:r>
            <a:r>
              <a:rPr kumimoji="0" lang="en-US" sz="1200" b="1" baseline="-25000"/>
              <a:t>2</a:t>
            </a:r>
            <a:r>
              <a:rPr kumimoji="0" lang="en-US" sz="1200" b="1"/>
              <a:t> Generation</a:t>
            </a:r>
          </a:p>
          <a:p>
            <a:r>
              <a:rPr kumimoji="0" lang="en-US" sz="1200" b="1"/>
              <a:t>(predicted</a:t>
            </a:r>
          </a:p>
          <a:p>
            <a:r>
              <a:rPr kumimoji="0" lang="en-US" sz="1200" b="1"/>
              <a:t>offspring)</a:t>
            </a:r>
          </a:p>
        </p:txBody>
      </p:sp>
      <p:sp>
        <p:nvSpPr>
          <p:cNvPr id="32799" name="Text Box 1055"/>
          <p:cNvSpPr txBox="1">
            <a:spLocks noChangeArrowheads="1"/>
          </p:cNvSpPr>
          <p:nvPr/>
        </p:nvSpPr>
        <p:spPr bwMode="auto">
          <a:xfrm>
            <a:off x="5641975" y="3709988"/>
            <a:ext cx="4587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00" name="Text Box 1056"/>
          <p:cNvSpPr txBox="1">
            <a:spLocks noChangeArrowheads="1"/>
          </p:cNvSpPr>
          <p:nvPr/>
        </p:nvSpPr>
        <p:spPr bwMode="auto">
          <a:xfrm>
            <a:off x="6253163" y="3711575"/>
            <a:ext cx="4587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01" name="Text Box 1057"/>
          <p:cNvSpPr txBox="1">
            <a:spLocks noChangeArrowheads="1"/>
          </p:cNvSpPr>
          <p:nvPr/>
        </p:nvSpPr>
        <p:spPr bwMode="auto">
          <a:xfrm>
            <a:off x="6805613" y="3711575"/>
            <a:ext cx="4587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02" name="Text Box 1058"/>
          <p:cNvSpPr txBox="1">
            <a:spLocks noChangeArrowheads="1"/>
          </p:cNvSpPr>
          <p:nvPr/>
        </p:nvSpPr>
        <p:spPr bwMode="auto">
          <a:xfrm>
            <a:off x="7427913" y="3711575"/>
            <a:ext cx="4587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03" name="Text Box 1059"/>
          <p:cNvSpPr txBox="1">
            <a:spLocks noChangeArrowheads="1"/>
          </p:cNvSpPr>
          <p:nvPr/>
        </p:nvSpPr>
        <p:spPr bwMode="auto">
          <a:xfrm>
            <a:off x="5667375" y="4294188"/>
            <a:ext cx="4587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04" name="Text Box 1060"/>
          <p:cNvSpPr txBox="1">
            <a:spLocks noChangeArrowheads="1"/>
          </p:cNvSpPr>
          <p:nvPr/>
        </p:nvSpPr>
        <p:spPr bwMode="auto">
          <a:xfrm>
            <a:off x="6270625" y="4294188"/>
            <a:ext cx="3889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05" name="Text Box 1061"/>
          <p:cNvSpPr txBox="1">
            <a:spLocks noChangeArrowheads="1"/>
          </p:cNvSpPr>
          <p:nvPr/>
        </p:nvSpPr>
        <p:spPr bwMode="auto">
          <a:xfrm>
            <a:off x="6835775" y="4294188"/>
            <a:ext cx="3889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06" name="Text Box 1062"/>
          <p:cNvSpPr txBox="1">
            <a:spLocks noChangeArrowheads="1"/>
          </p:cNvSpPr>
          <p:nvPr/>
        </p:nvSpPr>
        <p:spPr bwMode="auto">
          <a:xfrm>
            <a:off x="7451725" y="4294188"/>
            <a:ext cx="3889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07" name="Text Box 1063"/>
          <p:cNvSpPr txBox="1">
            <a:spLocks noChangeArrowheads="1"/>
          </p:cNvSpPr>
          <p:nvPr/>
        </p:nvSpPr>
        <p:spPr bwMode="auto">
          <a:xfrm>
            <a:off x="5654675" y="4891088"/>
            <a:ext cx="4587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08" name="Text Box 1064"/>
          <p:cNvSpPr txBox="1">
            <a:spLocks noChangeArrowheads="1"/>
          </p:cNvSpPr>
          <p:nvPr/>
        </p:nvSpPr>
        <p:spPr bwMode="auto">
          <a:xfrm>
            <a:off x="6264275" y="4891088"/>
            <a:ext cx="4079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09" name="Text Box 1065"/>
          <p:cNvSpPr txBox="1">
            <a:spLocks noChangeArrowheads="1"/>
          </p:cNvSpPr>
          <p:nvPr/>
        </p:nvSpPr>
        <p:spPr bwMode="auto">
          <a:xfrm>
            <a:off x="6823075" y="4891088"/>
            <a:ext cx="4460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10" name="Text Box 1066"/>
          <p:cNvSpPr txBox="1">
            <a:spLocks noChangeArrowheads="1"/>
          </p:cNvSpPr>
          <p:nvPr/>
        </p:nvSpPr>
        <p:spPr bwMode="auto">
          <a:xfrm>
            <a:off x="7432675" y="4891088"/>
            <a:ext cx="4460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11" name="Text Box 1067"/>
          <p:cNvSpPr txBox="1">
            <a:spLocks noChangeArrowheads="1"/>
          </p:cNvSpPr>
          <p:nvPr/>
        </p:nvSpPr>
        <p:spPr bwMode="auto">
          <a:xfrm>
            <a:off x="5673725" y="5468938"/>
            <a:ext cx="4587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12" name="Text Box 1068"/>
          <p:cNvSpPr txBox="1">
            <a:spLocks noChangeArrowheads="1"/>
          </p:cNvSpPr>
          <p:nvPr/>
        </p:nvSpPr>
        <p:spPr bwMode="auto">
          <a:xfrm>
            <a:off x="6283325" y="5468938"/>
            <a:ext cx="4587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13" name="Text Box 1069"/>
          <p:cNvSpPr txBox="1">
            <a:spLocks noChangeArrowheads="1"/>
          </p:cNvSpPr>
          <p:nvPr/>
        </p:nvSpPr>
        <p:spPr bwMode="auto">
          <a:xfrm>
            <a:off x="6848475" y="5468938"/>
            <a:ext cx="4587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14" name="Text Box 1070"/>
          <p:cNvSpPr txBox="1">
            <a:spLocks noChangeArrowheads="1"/>
          </p:cNvSpPr>
          <p:nvPr/>
        </p:nvSpPr>
        <p:spPr bwMode="auto">
          <a:xfrm>
            <a:off x="7458075" y="5468938"/>
            <a:ext cx="4587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yyrr</a:t>
            </a:r>
          </a:p>
        </p:txBody>
      </p:sp>
      <p:sp>
        <p:nvSpPr>
          <p:cNvPr id="32815" name="Text Box 1071"/>
          <p:cNvSpPr txBox="1">
            <a:spLocks noChangeArrowheads="1"/>
          </p:cNvSpPr>
          <p:nvPr/>
        </p:nvSpPr>
        <p:spPr bwMode="auto">
          <a:xfrm>
            <a:off x="5795963" y="6143625"/>
            <a:ext cx="18573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200" b="1"/>
              <a:t>Phenotypic ratio 9:3:3:1</a:t>
            </a:r>
          </a:p>
        </p:txBody>
      </p:sp>
      <p:sp>
        <p:nvSpPr>
          <p:cNvPr id="32816" name="Text Box 1072"/>
          <p:cNvSpPr txBox="1">
            <a:spLocks noChangeArrowheads="1"/>
          </p:cNvSpPr>
          <p:nvPr/>
        </p:nvSpPr>
        <p:spPr bwMode="auto">
          <a:xfrm>
            <a:off x="5794375" y="3006725"/>
            <a:ext cx="276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817" name="Text Box 1073"/>
          <p:cNvSpPr txBox="1">
            <a:spLocks noChangeArrowheads="1"/>
          </p:cNvSpPr>
          <p:nvPr/>
        </p:nvSpPr>
        <p:spPr bwMode="auto">
          <a:xfrm>
            <a:off x="6429375" y="3006725"/>
            <a:ext cx="276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818" name="Text Box 1074"/>
          <p:cNvSpPr txBox="1">
            <a:spLocks noChangeArrowheads="1"/>
          </p:cNvSpPr>
          <p:nvPr/>
        </p:nvSpPr>
        <p:spPr bwMode="auto">
          <a:xfrm>
            <a:off x="7000875" y="3006725"/>
            <a:ext cx="276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819" name="Text Box 1075"/>
          <p:cNvSpPr txBox="1">
            <a:spLocks noChangeArrowheads="1"/>
          </p:cNvSpPr>
          <p:nvPr/>
        </p:nvSpPr>
        <p:spPr bwMode="auto">
          <a:xfrm>
            <a:off x="7616825" y="3006725"/>
            <a:ext cx="276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 i="1"/>
              <a:t>yr</a:t>
            </a:r>
          </a:p>
        </p:txBody>
      </p:sp>
      <p:sp>
        <p:nvSpPr>
          <p:cNvPr id="32820" name="Text Box 1076"/>
          <p:cNvSpPr txBox="1">
            <a:spLocks noChangeArrowheads="1"/>
          </p:cNvSpPr>
          <p:nvPr/>
        </p:nvSpPr>
        <p:spPr bwMode="auto">
          <a:xfrm>
            <a:off x="7448550" y="2733675"/>
            <a:ext cx="6064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200" b="1"/>
              <a:t>Sperm</a:t>
            </a:r>
          </a:p>
        </p:txBody>
      </p:sp>
      <p:sp>
        <p:nvSpPr>
          <p:cNvPr id="32821" name="Text Box 1077"/>
          <p:cNvSpPr txBox="1">
            <a:spLocks noChangeArrowheads="1"/>
          </p:cNvSpPr>
          <p:nvPr/>
        </p:nvSpPr>
        <p:spPr bwMode="auto">
          <a:xfrm>
            <a:off x="3786188" y="337661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22" name="Text Box 1078"/>
          <p:cNvSpPr txBox="1">
            <a:spLocks noChangeArrowheads="1"/>
          </p:cNvSpPr>
          <p:nvPr/>
        </p:nvSpPr>
        <p:spPr bwMode="auto">
          <a:xfrm>
            <a:off x="3890963" y="343376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2</a:t>
            </a:r>
          </a:p>
        </p:txBody>
      </p:sp>
      <p:sp>
        <p:nvSpPr>
          <p:cNvPr id="32823" name="Line 1079"/>
          <p:cNvSpPr>
            <a:spLocks noChangeShapeType="1"/>
          </p:cNvSpPr>
          <p:nvPr/>
        </p:nvSpPr>
        <p:spPr bwMode="auto">
          <a:xfrm flipH="1">
            <a:off x="3848100" y="3409950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4" name="Text Box 1080"/>
          <p:cNvSpPr txBox="1">
            <a:spLocks noChangeArrowheads="1"/>
          </p:cNvSpPr>
          <p:nvPr/>
        </p:nvSpPr>
        <p:spPr bwMode="auto">
          <a:xfrm>
            <a:off x="4976813" y="3563938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25" name="Text Box 1081"/>
          <p:cNvSpPr txBox="1">
            <a:spLocks noChangeArrowheads="1"/>
          </p:cNvSpPr>
          <p:nvPr/>
        </p:nvSpPr>
        <p:spPr bwMode="auto">
          <a:xfrm>
            <a:off x="5081588" y="3621088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4</a:t>
            </a:r>
          </a:p>
        </p:txBody>
      </p:sp>
      <p:sp>
        <p:nvSpPr>
          <p:cNvPr id="32826" name="Line 1082"/>
          <p:cNvSpPr>
            <a:spLocks noChangeShapeType="1"/>
          </p:cNvSpPr>
          <p:nvPr/>
        </p:nvSpPr>
        <p:spPr bwMode="auto">
          <a:xfrm flipH="1">
            <a:off x="5038725" y="3597275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7" name="Text Box 1083"/>
          <p:cNvSpPr txBox="1">
            <a:spLocks noChangeArrowheads="1"/>
          </p:cNvSpPr>
          <p:nvPr/>
        </p:nvSpPr>
        <p:spPr bwMode="auto">
          <a:xfrm>
            <a:off x="5565775" y="302101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28" name="Text Box 1084"/>
          <p:cNvSpPr txBox="1">
            <a:spLocks noChangeArrowheads="1"/>
          </p:cNvSpPr>
          <p:nvPr/>
        </p:nvSpPr>
        <p:spPr bwMode="auto">
          <a:xfrm>
            <a:off x="5670550" y="307816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4</a:t>
            </a:r>
          </a:p>
        </p:txBody>
      </p:sp>
      <p:sp>
        <p:nvSpPr>
          <p:cNvPr id="32829" name="Line 1085"/>
          <p:cNvSpPr>
            <a:spLocks noChangeShapeType="1"/>
          </p:cNvSpPr>
          <p:nvPr/>
        </p:nvSpPr>
        <p:spPr bwMode="auto">
          <a:xfrm flipH="1">
            <a:off x="5627688" y="3054350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0" name="Text Box 1086"/>
          <p:cNvSpPr txBox="1">
            <a:spLocks noChangeArrowheads="1"/>
          </p:cNvSpPr>
          <p:nvPr/>
        </p:nvSpPr>
        <p:spPr bwMode="auto">
          <a:xfrm>
            <a:off x="4976813" y="414496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31" name="Text Box 1087"/>
          <p:cNvSpPr txBox="1">
            <a:spLocks noChangeArrowheads="1"/>
          </p:cNvSpPr>
          <p:nvPr/>
        </p:nvSpPr>
        <p:spPr bwMode="auto">
          <a:xfrm>
            <a:off x="5081588" y="420211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4</a:t>
            </a:r>
          </a:p>
        </p:txBody>
      </p:sp>
      <p:sp>
        <p:nvSpPr>
          <p:cNvPr id="32832" name="Line 1088"/>
          <p:cNvSpPr>
            <a:spLocks noChangeShapeType="1"/>
          </p:cNvSpPr>
          <p:nvPr/>
        </p:nvSpPr>
        <p:spPr bwMode="auto">
          <a:xfrm flipH="1">
            <a:off x="5038725" y="4178300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3" name="Text Box 1089"/>
          <p:cNvSpPr txBox="1">
            <a:spLocks noChangeArrowheads="1"/>
          </p:cNvSpPr>
          <p:nvPr/>
        </p:nvSpPr>
        <p:spPr bwMode="auto">
          <a:xfrm>
            <a:off x="4976813" y="4732338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34" name="Text Box 1090"/>
          <p:cNvSpPr txBox="1">
            <a:spLocks noChangeArrowheads="1"/>
          </p:cNvSpPr>
          <p:nvPr/>
        </p:nvSpPr>
        <p:spPr bwMode="auto">
          <a:xfrm>
            <a:off x="5081588" y="4789488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4</a:t>
            </a:r>
          </a:p>
        </p:txBody>
      </p:sp>
      <p:sp>
        <p:nvSpPr>
          <p:cNvPr id="32835" name="Line 1091"/>
          <p:cNvSpPr>
            <a:spLocks noChangeShapeType="1"/>
          </p:cNvSpPr>
          <p:nvPr/>
        </p:nvSpPr>
        <p:spPr bwMode="auto">
          <a:xfrm flipH="1">
            <a:off x="5038725" y="4765675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6" name="Text Box 1092"/>
          <p:cNvSpPr txBox="1">
            <a:spLocks noChangeArrowheads="1"/>
          </p:cNvSpPr>
          <p:nvPr/>
        </p:nvSpPr>
        <p:spPr bwMode="auto">
          <a:xfrm>
            <a:off x="3744913" y="5089525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37" name="Text Box 1093"/>
          <p:cNvSpPr txBox="1">
            <a:spLocks noChangeArrowheads="1"/>
          </p:cNvSpPr>
          <p:nvPr/>
        </p:nvSpPr>
        <p:spPr bwMode="auto">
          <a:xfrm>
            <a:off x="3849688" y="5146675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4</a:t>
            </a:r>
          </a:p>
        </p:txBody>
      </p:sp>
      <p:sp>
        <p:nvSpPr>
          <p:cNvPr id="32838" name="Line 1094"/>
          <p:cNvSpPr>
            <a:spLocks noChangeShapeType="1"/>
          </p:cNvSpPr>
          <p:nvPr/>
        </p:nvSpPr>
        <p:spPr bwMode="auto">
          <a:xfrm flipH="1">
            <a:off x="3806825" y="5122863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9" name="Text Box 1095"/>
          <p:cNvSpPr txBox="1">
            <a:spLocks noChangeArrowheads="1"/>
          </p:cNvSpPr>
          <p:nvPr/>
        </p:nvSpPr>
        <p:spPr bwMode="auto">
          <a:xfrm>
            <a:off x="3125788" y="508476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3</a:t>
            </a:r>
          </a:p>
        </p:txBody>
      </p:sp>
      <p:sp>
        <p:nvSpPr>
          <p:cNvPr id="32840" name="Text Box 1096"/>
          <p:cNvSpPr txBox="1">
            <a:spLocks noChangeArrowheads="1"/>
          </p:cNvSpPr>
          <p:nvPr/>
        </p:nvSpPr>
        <p:spPr bwMode="auto">
          <a:xfrm>
            <a:off x="3230563" y="514191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4</a:t>
            </a:r>
          </a:p>
        </p:txBody>
      </p:sp>
      <p:sp>
        <p:nvSpPr>
          <p:cNvPr id="32841" name="Line 1097"/>
          <p:cNvSpPr>
            <a:spLocks noChangeShapeType="1"/>
          </p:cNvSpPr>
          <p:nvPr/>
        </p:nvSpPr>
        <p:spPr bwMode="auto">
          <a:xfrm flipH="1">
            <a:off x="3187700" y="5118100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2" name="Text Box 1098"/>
          <p:cNvSpPr txBox="1">
            <a:spLocks noChangeArrowheads="1"/>
          </p:cNvSpPr>
          <p:nvPr/>
        </p:nvSpPr>
        <p:spPr bwMode="auto">
          <a:xfrm>
            <a:off x="3176588" y="3378200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43" name="Text Box 1099"/>
          <p:cNvSpPr txBox="1">
            <a:spLocks noChangeArrowheads="1"/>
          </p:cNvSpPr>
          <p:nvPr/>
        </p:nvSpPr>
        <p:spPr bwMode="auto">
          <a:xfrm>
            <a:off x="3281363" y="3435350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2</a:t>
            </a:r>
          </a:p>
        </p:txBody>
      </p:sp>
      <p:sp>
        <p:nvSpPr>
          <p:cNvPr id="32844" name="Line 1100"/>
          <p:cNvSpPr>
            <a:spLocks noChangeShapeType="1"/>
          </p:cNvSpPr>
          <p:nvPr/>
        </p:nvSpPr>
        <p:spPr bwMode="auto">
          <a:xfrm flipH="1">
            <a:off x="3238500" y="3411538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5" name="Text Box 1101"/>
          <p:cNvSpPr txBox="1">
            <a:spLocks noChangeArrowheads="1"/>
          </p:cNvSpPr>
          <p:nvPr/>
        </p:nvSpPr>
        <p:spPr bwMode="auto">
          <a:xfrm>
            <a:off x="2598738" y="3925888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46" name="Text Box 1102"/>
          <p:cNvSpPr txBox="1">
            <a:spLocks noChangeArrowheads="1"/>
          </p:cNvSpPr>
          <p:nvPr/>
        </p:nvSpPr>
        <p:spPr bwMode="auto">
          <a:xfrm>
            <a:off x="2703513" y="3983038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2</a:t>
            </a:r>
          </a:p>
        </p:txBody>
      </p:sp>
      <p:sp>
        <p:nvSpPr>
          <p:cNvPr id="32847" name="Line 1103"/>
          <p:cNvSpPr>
            <a:spLocks noChangeShapeType="1"/>
          </p:cNvSpPr>
          <p:nvPr/>
        </p:nvSpPr>
        <p:spPr bwMode="auto">
          <a:xfrm flipH="1">
            <a:off x="2660650" y="3959225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8" name="Text Box 1104"/>
          <p:cNvSpPr txBox="1">
            <a:spLocks noChangeArrowheads="1"/>
          </p:cNvSpPr>
          <p:nvPr/>
        </p:nvSpPr>
        <p:spPr bwMode="auto">
          <a:xfrm>
            <a:off x="2598738" y="4505325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49" name="Text Box 1105"/>
          <p:cNvSpPr txBox="1">
            <a:spLocks noChangeArrowheads="1"/>
          </p:cNvSpPr>
          <p:nvPr/>
        </p:nvSpPr>
        <p:spPr bwMode="auto">
          <a:xfrm>
            <a:off x="2703513" y="4562475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2</a:t>
            </a:r>
          </a:p>
        </p:txBody>
      </p:sp>
      <p:sp>
        <p:nvSpPr>
          <p:cNvPr id="32850" name="Line 1106"/>
          <p:cNvSpPr>
            <a:spLocks noChangeShapeType="1"/>
          </p:cNvSpPr>
          <p:nvPr/>
        </p:nvSpPr>
        <p:spPr bwMode="auto">
          <a:xfrm flipH="1">
            <a:off x="2660650" y="4538663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1" name="Text Box 1107"/>
          <p:cNvSpPr txBox="1">
            <a:spLocks noChangeArrowheads="1"/>
          </p:cNvSpPr>
          <p:nvPr/>
        </p:nvSpPr>
        <p:spPr bwMode="auto">
          <a:xfrm>
            <a:off x="4976813" y="530701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52" name="Text Box 1108"/>
          <p:cNvSpPr txBox="1">
            <a:spLocks noChangeArrowheads="1"/>
          </p:cNvSpPr>
          <p:nvPr/>
        </p:nvSpPr>
        <p:spPr bwMode="auto">
          <a:xfrm>
            <a:off x="5081588" y="536416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4</a:t>
            </a:r>
          </a:p>
        </p:txBody>
      </p:sp>
      <p:sp>
        <p:nvSpPr>
          <p:cNvPr id="32853" name="Line 1109"/>
          <p:cNvSpPr>
            <a:spLocks noChangeShapeType="1"/>
          </p:cNvSpPr>
          <p:nvPr/>
        </p:nvSpPr>
        <p:spPr bwMode="auto">
          <a:xfrm flipH="1">
            <a:off x="5038725" y="5340350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4" name="Text Box 1110"/>
          <p:cNvSpPr txBox="1">
            <a:spLocks noChangeArrowheads="1"/>
          </p:cNvSpPr>
          <p:nvPr/>
        </p:nvSpPr>
        <p:spPr bwMode="auto">
          <a:xfrm>
            <a:off x="5135563" y="584041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9</a:t>
            </a:r>
          </a:p>
        </p:txBody>
      </p:sp>
      <p:sp>
        <p:nvSpPr>
          <p:cNvPr id="32855" name="Text Box 1111"/>
          <p:cNvSpPr txBox="1">
            <a:spLocks noChangeArrowheads="1"/>
          </p:cNvSpPr>
          <p:nvPr/>
        </p:nvSpPr>
        <p:spPr bwMode="auto">
          <a:xfrm>
            <a:off x="5240338" y="5897563"/>
            <a:ext cx="152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16</a:t>
            </a:r>
          </a:p>
        </p:txBody>
      </p:sp>
      <p:sp>
        <p:nvSpPr>
          <p:cNvPr id="32856" name="Line 1112"/>
          <p:cNvSpPr>
            <a:spLocks noChangeShapeType="1"/>
          </p:cNvSpPr>
          <p:nvPr/>
        </p:nvSpPr>
        <p:spPr bwMode="auto">
          <a:xfrm flipH="1">
            <a:off x="5197475" y="5873750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7" name="Text Box 1113"/>
          <p:cNvSpPr txBox="1">
            <a:spLocks noChangeArrowheads="1"/>
          </p:cNvSpPr>
          <p:nvPr/>
        </p:nvSpPr>
        <p:spPr bwMode="auto">
          <a:xfrm>
            <a:off x="5878513" y="584041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3</a:t>
            </a:r>
          </a:p>
        </p:txBody>
      </p:sp>
      <p:sp>
        <p:nvSpPr>
          <p:cNvPr id="32858" name="Text Box 1114"/>
          <p:cNvSpPr txBox="1">
            <a:spLocks noChangeArrowheads="1"/>
          </p:cNvSpPr>
          <p:nvPr/>
        </p:nvSpPr>
        <p:spPr bwMode="auto">
          <a:xfrm>
            <a:off x="5983288" y="5897563"/>
            <a:ext cx="152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16</a:t>
            </a:r>
          </a:p>
        </p:txBody>
      </p:sp>
      <p:sp>
        <p:nvSpPr>
          <p:cNvPr id="32859" name="Line 1115"/>
          <p:cNvSpPr>
            <a:spLocks noChangeShapeType="1"/>
          </p:cNvSpPr>
          <p:nvPr/>
        </p:nvSpPr>
        <p:spPr bwMode="auto">
          <a:xfrm flipH="1">
            <a:off x="5940425" y="5873750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0" name="Text Box 1116"/>
          <p:cNvSpPr txBox="1">
            <a:spLocks noChangeArrowheads="1"/>
          </p:cNvSpPr>
          <p:nvPr/>
        </p:nvSpPr>
        <p:spPr bwMode="auto">
          <a:xfrm>
            <a:off x="6650038" y="584041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3</a:t>
            </a:r>
          </a:p>
        </p:txBody>
      </p:sp>
      <p:sp>
        <p:nvSpPr>
          <p:cNvPr id="32861" name="Text Box 1117"/>
          <p:cNvSpPr txBox="1">
            <a:spLocks noChangeArrowheads="1"/>
          </p:cNvSpPr>
          <p:nvPr/>
        </p:nvSpPr>
        <p:spPr bwMode="auto">
          <a:xfrm>
            <a:off x="6754813" y="5897563"/>
            <a:ext cx="152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16</a:t>
            </a:r>
          </a:p>
        </p:txBody>
      </p:sp>
      <p:sp>
        <p:nvSpPr>
          <p:cNvPr id="32862" name="Line 1118"/>
          <p:cNvSpPr>
            <a:spLocks noChangeShapeType="1"/>
          </p:cNvSpPr>
          <p:nvPr/>
        </p:nvSpPr>
        <p:spPr bwMode="auto">
          <a:xfrm flipH="1">
            <a:off x="6711950" y="5873750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3" name="Text Box 1119"/>
          <p:cNvSpPr txBox="1">
            <a:spLocks noChangeArrowheads="1"/>
          </p:cNvSpPr>
          <p:nvPr/>
        </p:nvSpPr>
        <p:spPr bwMode="auto">
          <a:xfrm>
            <a:off x="7348538" y="584041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3</a:t>
            </a:r>
          </a:p>
        </p:txBody>
      </p:sp>
      <p:sp>
        <p:nvSpPr>
          <p:cNvPr id="32864" name="Text Box 1120"/>
          <p:cNvSpPr txBox="1">
            <a:spLocks noChangeArrowheads="1"/>
          </p:cNvSpPr>
          <p:nvPr/>
        </p:nvSpPr>
        <p:spPr bwMode="auto">
          <a:xfrm>
            <a:off x="7453313" y="5897563"/>
            <a:ext cx="152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16</a:t>
            </a:r>
          </a:p>
        </p:txBody>
      </p:sp>
      <p:sp>
        <p:nvSpPr>
          <p:cNvPr id="32865" name="Line 1121"/>
          <p:cNvSpPr>
            <a:spLocks noChangeShapeType="1"/>
          </p:cNvSpPr>
          <p:nvPr/>
        </p:nvSpPr>
        <p:spPr bwMode="auto">
          <a:xfrm flipH="1">
            <a:off x="7410450" y="5873750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6" name="Text Box 1122"/>
          <p:cNvSpPr txBox="1">
            <a:spLocks noChangeArrowheads="1"/>
          </p:cNvSpPr>
          <p:nvPr/>
        </p:nvSpPr>
        <p:spPr bwMode="auto">
          <a:xfrm>
            <a:off x="6181725" y="302101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67" name="Text Box 1123"/>
          <p:cNvSpPr txBox="1">
            <a:spLocks noChangeArrowheads="1"/>
          </p:cNvSpPr>
          <p:nvPr/>
        </p:nvSpPr>
        <p:spPr bwMode="auto">
          <a:xfrm>
            <a:off x="6286500" y="307816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4</a:t>
            </a:r>
          </a:p>
        </p:txBody>
      </p:sp>
      <p:sp>
        <p:nvSpPr>
          <p:cNvPr id="32868" name="Line 1124"/>
          <p:cNvSpPr>
            <a:spLocks noChangeShapeType="1"/>
          </p:cNvSpPr>
          <p:nvPr/>
        </p:nvSpPr>
        <p:spPr bwMode="auto">
          <a:xfrm flipH="1">
            <a:off x="6243638" y="3054350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9" name="Text Box 1125"/>
          <p:cNvSpPr txBox="1">
            <a:spLocks noChangeArrowheads="1"/>
          </p:cNvSpPr>
          <p:nvPr/>
        </p:nvSpPr>
        <p:spPr bwMode="auto">
          <a:xfrm>
            <a:off x="6765925" y="302101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70" name="Text Box 1126"/>
          <p:cNvSpPr txBox="1">
            <a:spLocks noChangeArrowheads="1"/>
          </p:cNvSpPr>
          <p:nvPr/>
        </p:nvSpPr>
        <p:spPr bwMode="auto">
          <a:xfrm>
            <a:off x="6870700" y="307816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4</a:t>
            </a:r>
          </a:p>
        </p:txBody>
      </p:sp>
      <p:sp>
        <p:nvSpPr>
          <p:cNvPr id="32871" name="Line 1127"/>
          <p:cNvSpPr>
            <a:spLocks noChangeShapeType="1"/>
          </p:cNvSpPr>
          <p:nvPr/>
        </p:nvSpPr>
        <p:spPr bwMode="auto">
          <a:xfrm flipH="1">
            <a:off x="6827838" y="3054350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" name="Text Box 1128"/>
          <p:cNvSpPr txBox="1">
            <a:spLocks noChangeArrowheads="1"/>
          </p:cNvSpPr>
          <p:nvPr/>
        </p:nvSpPr>
        <p:spPr bwMode="auto">
          <a:xfrm>
            <a:off x="7353300" y="302101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800" b="1"/>
              <a:t>1</a:t>
            </a:r>
          </a:p>
        </p:txBody>
      </p:sp>
      <p:sp>
        <p:nvSpPr>
          <p:cNvPr id="32873" name="Text Box 1129"/>
          <p:cNvSpPr txBox="1">
            <a:spLocks noChangeArrowheads="1"/>
          </p:cNvSpPr>
          <p:nvPr/>
        </p:nvSpPr>
        <p:spPr bwMode="auto">
          <a:xfrm>
            <a:off x="7458075" y="3078163"/>
            <a:ext cx="69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800" b="1"/>
              <a:t>4</a:t>
            </a:r>
          </a:p>
        </p:txBody>
      </p:sp>
      <p:sp>
        <p:nvSpPr>
          <p:cNvPr id="32874" name="Line 1130"/>
          <p:cNvSpPr>
            <a:spLocks noChangeShapeType="1"/>
          </p:cNvSpPr>
          <p:nvPr/>
        </p:nvSpPr>
        <p:spPr bwMode="auto">
          <a:xfrm flipH="1">
            <a:off x="7415213" y="3054350"/>
            <a:ext cx="444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659096"/>
          </a:xfrm>
        </p:spPr>
        <p:txBody>
          <a:bodyPr/>
          <a:lstStyle/>
          <a:p>
            <a:pPr eaLnBrk="1" hangingPunct="1"/>
            <a:r>
              <a:rPr lang="en-US" dirty="0" smtClean="0"/>
              <a:t>Using</a:t>
            </a:r>
            <a:r>
              <a:rPr lang="en-US" sz="2800" dirty="0" smtClean="0"/>
              <a:t> a </a:t>
            </a:r>
            <a:r>
              <a:rPr lang="en-US" sz="2800" dirty="0" err="1" smtClean="0"/>
              <a:t>dihybrid</a:t>
            </a:r>
            <a:r>
              <a:rPr lang="en-US" sz="2800" dirty="0" smtClean="0"/>
              <a:t> cross, Mendel developed the </a:t>
            </a:r>
            <a:r>
              <a:rPr lang="en-US" sz="2800" b="1" dirty="0" smtClean="0"/>
              <a:t>law of independent assortment</a:t>
            </a:r>
          </a:p>
          <a:p>
            <a:pPr lvl="1" eaLnBrk="1" hangingPunct="1"/>
            <a:r>
              <a:rPr lang="en-US" sz="2000" dirty="0" smtClean="0"/>
              <a:t>This law states that each pair of alleles segregates independently of other pairs of alleles during meiosis.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Strictly speaking, this law applies only to genes on </a:t>
            </a:r>
            <a:r>
              <a:rPr lang="en-US" sz="2800" u="sng" dirty="0" smtClean="0"/>
              <a:t>different, </a:t>
            </a:r>
            <a:r>
              <a:rPr lang="en-US" sz="2800" u="sng" dirty="0" err="1" smtClean="0"/>
              <a:t>nonhomologous</a:t>
            </a:r>
            <a:r>
              <a:rPr lang="en-US" sz="2800" u="sng" dirty="0" smtClean="0"/>
              <a:t> chromosomes.</a:t>
            </a:r>
          </a:p>
          <a:p>
            <a:pPr eaLnBrk="1" hangingPunct="1"/>
            <a:r>
              <a:rPr lang="en-US" sz="2800" dirty="0" smtClean="0"/>
              <a:t>Genes located near each other on the same chromosome tend to be inherited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Probability</a:t>
            </a:r>
            <a:endParaRPr lang="en-US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991600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Mendel’s laws of segregation and independent assortment reflect the rules of probability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When tossing a coin, the outcome of one toss has no impact on the outcome of the next toss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000" dirty="0" smtClean="0"/>
              <a:t>Odds of getting tails on first coin flip: </a:t>
            </a:r>
          </a:p>
          <a:p>
            <a:pPr marL="1028700" lvl="2" indent="0" eaLnBrk="1" hangingPunct="1">
              <a:lnSpc>
                <a:spcPct val="96000"/>
              </a:lnSpc>
              <a:spcBef>
                <a:spcPts val="600"/>
              </a:spcBef>
              <a:buNone/>
            </a:pPr>
            <a:r>
              <a:rPr lang="en-US" sz="2000" dirty="0" smtClean="0"/>
              <a:t>½ or 50%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000" dirty="0" smtClean="0"/>
              <a:t>Odds of getting tails on fifth coin flip after getting tails 4 times in a row:</a:t>
            </a:r>
          </a:p>
          <a:p>
            <a:pPr marL="1028700" lvl="2" indent="0" eaLnBrk="1" hangingPunct="1">
              <a:lnSpc>
                <a:spcPct val="96000"/>
              </a:lnSpc>
              <a:spcBef>
                <a:spcPts val="600"/>
              </a:spcBef>
              <a:buNone/>
            </a:pPr>
            <a:r>
              <a:rPr lang="en-US" sz="2000" dirty="0" smtClean="0"/>
              <a:t>½ or 50%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The random assort alleles of each gene follow the same rules.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Multiplication Rule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2194447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Multiplication Rule: </a:t>
            </a:r>
            <a:r>
              <a:rPr lang="en-US" sz="2800" dirty="0" smtClean="0"/>
              <a:t>The odds of two events occurring in a row can be calculated by multiplying their probabilities together.</a:t>
            </a:r>
          </a:p>
          <a:p>
            <a:pPr lvl="1" eaLnBrk="1" hangingPunct="1"/>
            <a:r>
              <a:rPr lang="en-US" sz="2000" dirty="0" smtClean="0"/>
              <a:t>Odds of hitting tails twice in a row = ½ x ½ = 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14589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 smtClean="0"/>
              <a:t>Gregor</a:t>
            </a:r>
            <a:r>
              <a:rPr lang="en-US" sz="2800" dirty="0" smtClean="0"/>
              <a:t> Mendel </a:t>
            </a:r>
            <a:r>
              <a:rPr lang="en-US" sz="2800" dirty="0" smtClean="0"/>
              <a:t>discovered the basic principles of heredity by breeding garden peas in carefully planned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280210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Addition Rule: </a:t>
            </a:r>
            <a:r>
              <a:rPr lang="en-US" sz="2800" dirty="0" smtClean="0"/>
              <a:t>The odds of getting a combination of events to occur can be calculated by adding their probabilities together.</a:t>
            </a:r>
          </a:p>
          <a:p>
            <a:pPr lvl="1" eaLnBrk="1" hangingPunct="1"/>
            <a:r>
              <a:rPr lang="en-US" sz="2000" dirty="0" smtClean="0"/>
              <a:t>If you flip two coins, your probabilities are…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06701"/>
              </p:ext>
            </p:extLst>
          </p:nvPr>
        </p:nvGraphicFramePr>
        <p:xfrm>
          <a:off x="685800" y="3838883"/>
          <a:ext cx="7696200" cy="299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10000"/>
              </a:tblGrid>
              <a:tr h="370840">
                <a:tc>
                  <a:txBody>
                    <a:bodyPr/>
                    <a:lstStyle/>
                    <a:p>
                      <a:pPr marL="4572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20000"/>
                        </a:spcAft>
                        <a:buClr>
                          <a:srgbClr val="333399"/>
                        </a:buClr>
                        <a:buSzTx/>
                        <a:buFont typeface="Times New Roman" pitchFamily="18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¼ Heads + heads</a:t>
                      </a:r>
                    </a:p>
                    <a:p>
                      <a:pPr marL="4572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20000"/>
                        </a:spcAft>
                        <a:buClr>
                          <a:srgbClr val="333399"/>
                        </a:buClr>
                        <a:buSzTx/>
                        <a:buFont typeface="Times New Roman" pitchFamily="18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¼ Heads + tails</a:t>
                      </a:r>
                    </a:p>
                    <a:p>
                      <a:pPr marL="4572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20000"/>
                        </a:spcAft>
                        <a:buClr>
                          <a:srgbClr val="333399"/>
                        </a:buClr>
                        <a:buSzTx/>
                        <a:buFont typeface="Times New Roman" pitchFamily="18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¼ Tails + heads</a:t>
                      </a:r>
                    </a:p>
                    <a:p>
                      <a:pPr marL="4572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20000"/>
                        </a:spcAft>
                        <a:buClr>
                          <a:srgbClr val="333399"/>
                        </a:buClr>
                        <a:buSzTx/>
                        <a:buFont typeface="Times New Roman" pitchFamily="18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¼ Tails + tails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½ or 50% odds of getting a combination of heads and tails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27013"/>
            <a:ext cx="675640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14-9</a:t>
            </a:r>
          </a:p>
        </p:txBody>
      </p:sp>
      <p:sp>
        <p:nvSpPr>
          <p:cNvPr id="36868" name="Text Box 1028"/>
          <p:cNvSpPr txBox="1">
            <a:spLocks noChangeArrowheads="1"/>
          </p:cNvSpPr>
          <p:nvPr/>
        </p:nvSpPr>
        <p:spPr bwMode="auto">
          <a:xfrm>
            <a:off x="1597025" y="587375"/>
            <a:ext cx="16192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/>
              <a:t>Segregation of</a:t>
            </a:r>
          </a:p>
          <a:p>
            <a:pPr algn="ctr"/>
            <a:r>
              <a:rPr kumimoji="0" lang="en-US" sz="1300" b="1"/>
              <a:t>alleles into eggs</a:t>
            </a:r>
          </a:p>
        </p:txBody>
      </p:sp>
      <p:sp>
        <p:nvSpPr>
          <p:cNvPr id="36869" name="Text Box 1029"/>
          <p:cNvSpPr txBox="1">
            <a:spLocks noChangeArrowheads="1"/>
          </p:cNvSpPr>
          <p:nvPr/>
        </p:nvSpPr>
        <p:spPr bwMode="auto">
          <a:xfrm>
            <a:off x="2244725" y="225425"/>
            <a:ext cx="3175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Rr</a:t>
            </a:r>
          </a:p>
        </p:txBody>
      </p:sp>
      <p:sp>
        <p:nvSpPr>
          <p:cNvPr id="36870" name="Text Box 1030"/>
          <p:cNvSpPr txBox="1">
            <a:spLocks noChangeArrowheads="1"/>
          </p:cNvSpPr>
          <p:nvPr/>
        </p:nvSpPr>
        <p:spPr bwMode="auto">
          <a:xfrm>
            <a:off x="4251325" y="1971675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/>
              <a:t>Sperm</a:t>
            </a:r>
          </a:p>
        </p:txBody>
      </p:sp>
      <p:sp>
        <p:nvSpPr>
          <p:cNvPr id="36871" name="Text Box 1031"/>
          <p:cNvSpPr txBox="1">
            <a:spLocks noChangeArrowheads="1"/>
          </p:cNvSpPr>
          <p:nvPr/>
        </p:nvSpPr>
        <p:spPr bwMode="auto">
          <a:xfrm>
            <a:off x="3679825" y="2538413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</a:t>
            </a:r>
          </a:p>
        </p:txBody>
      </p:sp>
      <p:sp>
        <p:nvSpPr>
          <p:cNvPr id="36872" name="Text Box 1032"/>
          <p:cNvSpPr txBox="1">
            <a:spLocks noChangeArrowheads="1"/>
          </p:cNvSpPr>
          <p:nvPr/>
        </p:nvSpPr>
        <p:spPr bwMode="auto">
          <a:xfrm>
            <a:off x="5407025" y="2538413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</a:t>
            </a:r>
          </a:p>
        </p:txBody>
      </p:sp>
      <p:sp>
        <p:nvSpPr>
          <p:cNvPr id="36873" name="Text Box 1033"/>
          <p:cNvSpPr txBox="1">
            <a:spLocks noChangeArrowheads="1"/>
          </p:cNvSpPr>
          <p:nvPr/>
        </p:nvSpPr>
        <p:spPr bwMode="auto">
          <a:xfrm>
            <a:off x="5038725" y="3471863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</a:t>
            </a:r>
          </a:p>
        </p:txBody>
      </p:sp>
      <p:sp>
        <p:nvSpPr>
          <p:cNvPr id="36874" name="Text Box 1034"/>
          <p:cNvSpPr txBox="1">
            <a:spLocks noChangeArrowheads="1"/>
          </p:cNvSpPr>
          <p:nvPr/>
        </p:nvSpPr>
        <p:spPr bwMode="auto">
          <a:xfrm>
            <a:off x="5419725" y="3770313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</a:t>
            </a:r>
          </a:p>
        </p:txBody>
      </p:sp>
      <p:sp>
        <p:nvSpPr>
          <p:cNvPr id="36875" name="Text Box 1035"/>
          <p:cNvSpPr txBox="1">
            <a:spLocks noChangeArrowheads="1"/>
          </p:cNvSpPr>
          <p:nvPr/>
        </p:nvSpPr>
        <p:spPr bwMode="auto">
          <a:xfrm>
            <a:off x="3756025" y="3763963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</a:t>
            </a:r>
          </a:p>
        </p:txBody>
      </p:sp>
      <p:sp>
        <p:nvSpPr>
          <p:cNvPr id="36876" name="Text Box 1036"/>
          <p:cNvSpPr txBox="1">
            <a:spLocks noChangeArrowheads="1"/>
          </p:cNvSpPr>
          <p:nvPr/>
        </p:nvSpPr>
        <p:spPr bwMode="auto">
          <a:xfrm>
            <a:off x="3355975" y="3471863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</a:t>
            </a:r>
          </a:p>
        </p:txBody>
      </p:sp>
      <p:sp>
        <p:nvSpPr>
          <p:cNvPr id="36877" name="Text Box 1037"/>
          <p:cNvSpPr txBox="1">
            <a:spLocks noChangeArrowheads="1"/>
          </p:cNvSpPr>
          <p:nvPr/>
        </p:nvSpPr>
        <p:spPr bwMode="auto">
          <a:xfrm>
            <a:off x="2238375" y="3814763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</a:t>
            </a:r>
          </a:p>
        </p:txBody>
      </p:sp>
      <p:sp>
        <p:nvSpPr>
          <p:cNvPr id="36878" name="Text Box 1038"/>
          <p:cNvSpPr txBox="1">
            <a:spLocks noChangeArrowheads="1"/>
          </p:cNvSpPr>
          <p:nvPr/>
        </p:nvSpPr>
        <p:spPr bwMode="auto">
          <a:xfrm>
            <a:off x="2225675" y="5484813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</a:t>
            </a:r>
          </a:p>
        </p:txBody>
      </p:sp>
      <p:sp>
        <p:nvSpPr>
          <p:cNvPr id="36879" name="Text Box 1039"/>
          <p:cNvSpPr txBox="1">
            <a:spLocks noChangeArrowheads="1"/>
          </p:cNvSpPr>
          <p:nvPr/>
        </p:nvSpPr>
        <p:spPr bwMode="auto">
          <a:xfrm>
            <a:off x="1641475" y="4621213"/>
            <a:ext cx="5524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/>
              <a:t>Eggs</a:t>
            </a:r>
          </a:p>
        </p:txBody>
      </p:sp>
      <p:sp>
        <p:nvSpPr>
          <p:cNvPr id="36880" name="Text Box 1040"/>
          <p:cNvSpPr txBox="1">
            <a:spLocks noChangeArrowheads="1"/>
          </p:cNvSpPr>
          <p:nvPr/>
        </p:nvSpPr>
        <p:spPr bwMode="auto">
          <a:xfrm>
            <a:off x="3355975" y="5122863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</a:t>
            </a:r>
          </a:p>
        </p:txBody>
      </p:sp>
      <p:sp>
        <p:nvSpPr>
          <p:cNvPr id="36881" name="Text Box 1041"/>
          <p:cNvSpPr txBox="1">
            <a:spLocks noChangeArrowheads="1"/>
          </p:cNvSpPr>
          <p:nvPr/>
        </p:nvSpPr>
        <p:spPr bwMode="auto">
          <a:xfrm>
            <a:off x="3749675" y="5395913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</a:t>
            </a:r>
          </a:p>
        </p:txBody>
      </p:sp>
      <p:sp>
        <p:nvSpPr>
          <p:cNvPr id="36882" name="Text Box 1042"/>
          <p:cNvSpPr txBox="1">
            <a:spLocks noChangeArrowheads="1"/>
          </p:cNvSpPr>
          <p:nvPr/>
        </p:nvSpPr>
        <p:spPr bwMode="auto">
          <a:xfrm>
            <a:off x="5026025" y="5110163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</a:t>
            </a:r>
          </a:p>
        </p:txBody>
      </p:sp>
      <p:sp>
        <p:nvSpPr>
          <p:cNvPr id="36883" name="Text Box 1043"/>
          <p:cNvSpPr txBox="1">
            <a:spLocks noChangeArrowheads="1"/>
          </p:cNvSpPr>
          <p:nvPr/>
        </p:nvSpPr>
        <p:spPr bwMode="auto">
          <a:xfrm>
            <a:off x="5419725" y="5408613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</a:t>
            </a:r>
          </a:p>
        </p:txBody>
      </p:sp>
      <p:sp>
        <p:nvSpPr>
          <p:cNvPr id="36884" name="Text Box 1044"/>
          <p:cNvSpPr txBox="1">
            <a:spLocks noChangeArrowheads="1"/>
          </p:cNvSpPr>
          <p:nvPr/>
        </p:nvSpPr>
        <p:spPr bwMode="auto">
          <a:xfrm>
            <a:off x="5811838" y="587375"/>
            <a:ext cx="16192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/>
              <a:t>Segregation of</a:t>
            </a:r>
          </a:p>
          <a:p>
            <a:pPr algn="ctr"/>
            <a:r>
              <a:rPr kumimoji="0" lang="en-US" sz="1300" b="1"/>
              <a:t>alleles into sperm</a:t>
            </a:r>
          </a:p>
        </p:txBody>
      </p:sp>
      <p:sp>
        <p:nvSpPr>
          <p:cNvPr id="36885" name="Text Box 1045"/>
          <p:cNvSpPr txBox="1">
            <a:spLocks noChangeArrowheads="1"/>
          </p:cNvSpPr>
          <p:nvPr/>
        </p:nvSpPr>
        <p:spPr bwMode="auto">
          <a:xfrm>
            <a:off x="6429375" y="231775"/>
            <a:ext cx="393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i="1"/>
              <a:t>Rr</a:t>
            </a:r>
          </a:p>
        </p:txBody>
      </p:sp>
      <p:sp>
        <p:nvSpPr>
          <p:cNvPr id="36886" name="Text Box 1046"/>
          <p:cNvSpPr txBox="1">
            <a:spLocks noChangeArrowheads="1"/>
          </p:cNvSpPr>
          <p:nvPr/>
        </p:nvSpPr>
        <p:spPr bwMode="auto">
          <a:xfrm>
            <a:off x="1739900" y="3832225"/>
            <a:ext cx="1127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900" b="1"/>
              <a:t>1</a:t>
            </a:r>
          </a:p>
        </p:txBody>
      </p:sp>
      <p:sp>
        <p:nvSpPr>
          <p:cNvPr id="36887" name="Text Box 1047"/>
          <p:cNvSpPr txBox="1">
            <a:spLocks noChangeArrowheads="1"/>
          </p:cNvSpPr>
          <p:nvPr/>
        </p:nvSpPr>
        <p:spPr bwMode="auto">
          <a:xfrm>
            <a:off x="1892300" y="3922713"/>
            <a:ext cx="11271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900" b="1"/>
              <a:t>2</a:t>
            </a:r>
          </a:p>
        </p:txBody>
      </p:sp>
      <p:sp>
        <p:nvSpPr>
          <p:cNvPr id="36888" name="Line 1048"/>
          <p:cNvSpPr>
            <a:spLocks noChangeShapeType="1"/>
          </p:cNvSpPr>
          <p:nvPr/>
        </p:nvSpPr>
        <p:spPr bwMode="auto">
          <a:xfrm flipV="1">
            <a:off x="1847850" y="3863975"/>
            <a:ext cx="444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Text Box 1049"/>
          <p:cNvSpPr txBox="1">
            <a:spLocks noChangeArrowheads="1"/>
          </p:cNvSpPr>
          <p:nvPr/>
        </p:nvSpPr>
        <p:spPr bwMode="auto">
          <a:xfrm>
            <a:off x="1739900" y="5489575"/>
            <a:ext cx="1127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900" b="1"/>
              <a:t>1</a:t>
            </a:r>
          </a:p>
        </p:txBody>
      </p:sp>
      <p:sp>
        <p:nvSpPr>
          <p:cNvPr id="36890" name="Text Box 1050"/>
          <p:cNvSpPr txBox="1">
            <a:spLocks noChangeArrowheads="1"/>
          </p:cNvSpPr>
          <p:nvPr/>
        </p:nvSpPr>
        <p:spPr bwMode="auto">
          <a:xfrm>
            <a:off x="1892300" y="5580063"/>
            <a:ext cx="11271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900" b="1"/>
              <a:t>2</a:t>
            </a:r>
          </a:p>
        </p:txBody>
      </p:sp>
      <p:sp>
        <p:nvSpPr>
          <p:cNvPr id="36891" name="Line 1051"/>
          <p:cNvSpPr>
            <a:spLocks noChangeShapeType="1"/>
          </p:cNvSpPr>
          <p:nvPr/>
        </p:nvSpPr>
        <p:spPr bwMode="auto">
          <a:xfrm flipV="1">
            <a:off x="1847850" y="5521325"/>
            <a:ext cx="444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Text Box 1052"/>
          <p:cNvSpPr txBox="1">
            <a:spLocks noChangeArrowheads="1"/>
          </p:cNvSpPr>
          <p:nvPr/>
        </p:nvSpPr>
        <p:spPr bwMode="auto">
          <a:xfrm>
            <a:off x="3594100" y="6067425"/>
            <a:ext cx="1127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900" b="1"/>
              <a:t>1</a:t>
            </a:r>
          </a:p>
        </p:txBody>
      </p:sp>
      <p:sp>
        <p:nvSpPr>
          <p:cNvPr id="36893" name="Text Box 1053"/>
          <p:cNvSpPr txBox="1">
            <a:spLocks noChangeArrowheads="1"/>
          </p:cNvSpPr>
          <p:nvPr/>
        </p:nvSpPr>
        <p:spPr bwMode="auto">
          <a:xfrm>
            <a:off x="3746500" y="6157913"/>
            <a:ext cx="11271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900" b="1"/>
              <a:t>4</a:t>
            </a:r>
          </a:p>
        </p:txBody>
      </p:sp>
      <p:sp>
        <p:nvSpPr>
          <p:cNvPr id="36894" name="Line 1054"/>
          <p:cNvSpPr>
            <a:spLocks noChangeShapeType="1"/>
          </p:cNvSpPr>
          <p:nvPr/>
        </p:nvSpPr>
        <p:spPr bwMode="auto">
          <a:xfrm flipV="1">
            <a:off x="3702050" y="6099175"/>
            <a:ext cx="444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Text Box 1055"/>
          <p:cNvSpPr txBox="1">
            <a:spLocks noChangeArrowheads="1"/>
          </p:cNvSpPr>
          <p:nvPr/>
        </p:nvSpPr>
        <p:spPr bwMode="auto">
          <a:xfrm>
            <a:off x="3594100" y="4435475"/>
            <a:ext cx="1127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900" b="1"/>
              <a:t>1</a:t>
            </a:r>
          </a:p>
        </p:txBody>
      </p:sp>
      <p:sp>
        <p:nvSpPr>
          <p:cNvPr id="36896" name="Text Box 1056"/>
          <p:cNvSpPr txBox="1">
            <a:spLocks noChangeArrowheads="1"/>
          </p:cNvSpPr>
          <p:nvPr/>
        </p:nvSpPr>
        <p:spPr bwMode="auto">
          <a:xfrm>
            <a:off x="3746500" y="4525963"/>
            <a:ext cx="11271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900" b="1"/>
              <a:t>4</a:t>
            </a:r>
          </a:p>
        </p:txBody>
      </p:sp>
      <p:sp>
        <p:nvSpPr>
          <p:cNvPr id="36897" name="Line 1057"/>
          <p:cNvSpPr>
            <a:spLocks noChangeShapeType="1"/>
          </p:cNvSpPr>
          <p:nvPr/>
        </p:nvSpPr>
        <p:spPr bwMode="auto">
          <a:xfrm flipV="1">
            <a:off x="3702050" y="4467225"/>
            <a:ext cx="444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Text Box 1058"/>
          <p:cNvSpPr txBox="1">
            <a:spLocks noChangeArrowheads="1"/>
          </p:cNvSpPr>
          <p:nvPr/>
        </p:nvSpPr>
        <p:spPr bwMode="auto">
          <a:xfrm>
            <a:off x="5251450" y="4435475"/>
            <a:ext cx="1127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900" b="1"/>
              <a:t>1</a:t>
            </a:r>
          </a:p>
        </p:txBody>
      </p:sp>
      <p:sp>
        <p:nvSpPr>
          <p:cNvPr id="36899" name="Text Box 1059"/>
          <p:cNvSpPr txBox="1">
            <a:spLocks noChangeArrowheads="1"/>
          </p:cNvSpPr>
          <p:nvPr/>
        </p:nvSpPr>
        <p:spPr bwMode="auto">
          <a:xfrm>
            <a:off x="5403850" y="4525963"/>
            <a:ext cx="11271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900" b="1"/>
              <a:t>4</a:t>
            </a:r>
          </a:p>
        </p:txBody>
      </p:sp>
      <p:sp>
        <p:nvSpPr>
          <p:cNvPr id="36900" name="Line 1060"/>
          <p:cNvSpPr>
            <a:spLocks noChangeShapeType="1"/>
          </p:cNvSpPr>
          <p:nvPr/>
        </p:nvSpPr>
        <p:spPr bwMode="auto">
          <a:xfrm flipV="1">
            <a:off x="5359400" y="4467225"/>
            <a:ext cx="444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Text Box 1061"/>
          <p:cNvSpPr txBox="1">
            <a:spLocks noChangeArrowheads="1"/>
          </p:cNvSpPr>
          <p:nvPr/>
        </p:nvSpPr>
        <p:spPr bwMode="auto">
          <a:xfrm>
            <a:off x="5257800" y="6067425"/>
            <a:ext cx="1127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900" b="1"/>
              <a:t>1</a:t>
            </a:r>
          </a:p>
        </p:txBody>
      </p:sp>
      <p:sp>
        <p:nvSpPr>
          <p:cNvPr id="36902" name="Text Box 1062"/>
          <p:cNvSpPr txBox="1">
            <a:spLocks noChangeArrowheads="1"/>
          </p:cNvSpPr>
          <p:nvPr/>
        </p:nvSpPr>
        <p:spPr bwMode="auto">
          <a:xfrm>
            <a:off x="5410200" y="6157913"/>
            <a:ext cx="11271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900" b="1"/>
              <a:t>4</a:t>
            </a:r>
          </a:p>
        </p:txBody>
      </p:sp>
      <p:sp>
        <p:nvSpPr>
          <p:cNvPr id="36903" name="Line 1063"/>
          <p:cNvSpPr>
            <a:spLocks noChangeShapeType="1"/>
          </p:cNvSpPr>
          <p:nvPr/>
        </p:nvSpPr>
        <p:spPr bwMode="auto">
          <a:xfrm flipV="1">
            <a:off x="5365750" y="6099175"/>
            <a:ext cx="444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Text Box 1064"/>
          <p:cNvSpPr txBox="1">
            <a:spLocks noChangeArrowheads="1"/>
          </p:cNvSpPr>
          <p:nvPr/>
        </p:nvSpPr>
        <p:spPr bwMode="auto">
          <a:xfrm>
            <a:off x="3173413" y="2557463"/>
            <a:ext cx="112712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900" b="1"/>
              <a:t>1</a:t>
            </a:r>
          </a:p>
        </p:txBody>
      </p:sp>
      <p:sp>
        <p:nvSpPr>
          <p:cNvPr id="36905" name="Text Box 1065"/>
          <p:cNvSpPr txBox="1">
            <a:spLocks noChangeArrowheads="1"/>
          </p:cNvSpPr>
          <p:nvPr/>
        </p:nvSpPr>
        <p:spPr bwMode="auto">
          <a:xfrm>
            <a:off x="3325813" y="2647950"/>
            <a:ext cx="112712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900" b="1"/>
              <a:t>2</a:t>
            </a:r>
          </a:p>
        </p:txBody>
      </p:sp>
      <p:sp>
        <p:nvSpPr>
          <p:cNvPr id="36906" name="Line 1066"/>
          <p:cNvSpPr>
            <a:spLocks noChangeShapeType="1"/>
          </p:cNvSpPr>
          <p:nvPr/>
        </p:nvSpPr>
        <p:spPr bwMode="auto">
          <a:xfrm flipV="1">
            <a:off x="3281363" y="2589213"/>
            <a:ext cx="444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7" name="Text Box 1067"/>
          <p:cNvSpPr txBox="1">
            <a:spLocks noChangeArrowheads="1"/>
          </p:cNvSpPr>
          <p:nvPr/>
        </p:nvSpPr>
        <p:spPr bwMode="auto">
          <a:xfrm>
            <a:off x="4895850" y="2557463"/>
            <a:ext cx="11271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r"/>
            <a:r>
              <a:rPr kumimoji="0" lang="en-US" sz="900" b="1"/>
              <a:t>1</a:t>
            </a:r>
          </a:p>
        </p:txBody>
      </p:sp>
      <p:sp>
        <p:nvSpPr>
          <p:cNvPr id="36908" name="Text Box 1068"/>
          <p:cNvSpPr txBox="1">
            <a:spLocks noChangeArrowheads="1"/>
          </p:cNvSpPr>
          <p:nvPr/>
        </p:nvSpPr>
        <p:spPr bwMode="auto">
          <a:xfrm>
            <a:off x="5048250" y="2647950"/>
            <a:ext cx="1127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900" b="1"/>
              <a:t>2</a:t>
            </a:r>
          </a:p>
        </p:txBody>
      </p:sp>
      <p:sp>
        <p:nvSpPr>
          <p:cNvPr id="36909" name="Line 1069"/>
          <p:cNvSpPr>
            <a:spLocks noChangeShapeType="1"/>
          </p:cNvSpPr>
          <p:nvPr/>
        </p:nvSpPr>
        <p:spPr bwMode="auto">
          <a:xfrm flipV="1">
            <a:off x="5003800" y="2589213"/>
            <a:ext cx="444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60425"/>
          </a:xfrm>
        </p:spPr>
        <p:txBody>
          <a:bodyPr/>
          <a:lstStyle/>
          <a:p>
            <a:pPr eaLnBrk="1" hangingPunct="1"/>
            <a:r>
              <a:rPr lang="en-US" dirty="0" smtClean="0"/>
              <a:t>Other Inheritance Patterns</a:t>
            </a:r>
            <a:endParaRPr 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1497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relationship between genotype and phenotype is rarely as simple as in the pea plant characters Mendel studied</a:t>
            </a:r>
          </a:p>
          <a:p>
            <a:pPr eaLnBrk="1" hangingPunct="1"/>
            <a:r>
              <a:rPr lang="en-US" sz="2800" dirty="0" smtClean="0"/>
              <a:t>Many heritable characters  are not determined by only one gene with two alleles</a:t>
            </a:r>
          </a:p>
          <a:p>
            <a:pPr eaLnBrk="1" hangingPunct="1"/>
            <a:r>
              <a:rPr lang="en-US" sz="2800" dirty="0" smtClean="0"/>
              <a:t>However, the basic principles of segregation and independent assortment apply even to more complex patterns of 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Extending Mendelian Genetics for a Single Gene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35433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Inheritance of characters by a single gene may deviate from simple </a:t>
            </a:r>
            <a:r>
              <a:rPr lang="en-US" sz="2800" dirty="0" err="1" smtClean="0"/>
              <a:t>Mendelian</a:t>
            </a:r>
            <a:r>
              <a:rPr lang="en-US" sz="2800" dirty="0" smtClean="0"/>
              <a:t> patterns in the following situations:</a:t>
            </a:r>
          </a:p>
          <a:p>
            <a:pPr lvl="1" eaLnBrk="1" hangingPunct="1"/>
            <a:r>
              <a:rPr lang="en-US" sz="2000" dirty="0" smtClean="0"/>
              <a:t>When alleles are not completely dominant or recessive</a:t>
            </a:r>
          </a:p>
          <a:p>
            <a:pPr lvl="1" eaLnBrk="1" hangingPunct="1"/>
            <a:r>
              <a:rPr lang="en-US" sz="2000" dirty="0" smtClean="0"/>
              <a:t>When a gene has more than two alleles</a:t>
            </a:r>
          </a:p>
          <a:p>
            <a:pPr lvl="1" eaLnBrk="1" hangingPunct="1"/>
            <a:r>
              <a:rPr lang="en-US" sz="2000" dirty="0" smtClean="0"/>
              <a:t>When a gene produces multiple phenotypes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Spectrum of Dominance 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252684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Complete dominance </a:t>
            </a:r>
            <a:r>
              <a:rPr lang="en-US" sz="2800" dirty="0" smtClean="0"/>
              <a:t>occurs when phenotypes of the </a:t>
            </a:r>
            <a:r>
              <a:rPr lang="en-US" sz="2800" u="sng" dirty="0" smtClean="0"/>
              <a:t>heterozygote</a:t>
            </a:r>
            <a:r>
              <a:rPr lang="en-US" sz="2800" dirty="0" smtClean="0"/>
              <a:t> and </a:t>
            </a:r>
            <a:r>
              <a:rPr lang="en-US" sz="2800" u="sng" dirty="0" smtClean="0"/>
              <a:t>dominant homozygote</a:t>
            </a:r>
            <a:r>
              <a:rPr lang="en-US" sz="2800" dirty="0" smtClean="0"/>
              <a:t> are identical</a:t>
            </a:r>
          </a:p>
          <a:p>
            <a:pPr lvl="1" eaLnBrk="1" hangingPunct="1"/>
            <a:r>
              <a:rPr lang="en-US" sz="2000" dirty="0" smtClean="0"/>
              <a:t>Example:  PP and </a:t>
            </a:r>
            <a:r>
              <a:rPr lang="en-US" sz="2000" dirty="0" err="1" smtClean="0"/>
              <a:t>Pp</a:t>
            </a:r>
            <a:r>
              <a:rPr lang="en-US" sz="2000" dirty="0" smtClean="0"/>
              <a:t> both produce purple flowers in pea plants.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Codominance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5215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In </a:t>
            </a:r>
            <a:r>
              <a:rPr lang="en-US" sz="2800" b="1" dirty="0" err="1" smtClean="0"/>
              <a:t>codominance</a:t>
            </a:r>
            <a:r>
              <a:rPr lang="en-US" sz="2800" dirty="0" smtClean="0"/>
              <a:t>, both alleles are dominant and have different effects.</a:t>
            </a:r>
          </a:p>
          <a:p>
            <a:pPr lvl="1" eaLnBrk="1" hangingPunct="1"/>
            <a:r>
              <a:rPr lang="en-US" sz="2400" dirty="0" smtClean="0"/>
              <a:t>Example: Human blood types</a:t>
            </a:r>
          </a:p>
          <a:p>
            <a:pPr lvl="2" eaLnBrk="1" hangingPunct="1"/>
            <a:r>
              <a:rPr lang="en-US" sz="2400" dirty="0" smtClean="0"/>
              <a:t>The letters A and B represent different carbohydrate markers present on red blood cells</a:t>
            </a:r>
          </a:p>
          <a:p>
            <a:pPr lvl="2" eaLnBrk="1" hangingPunct="1"/>
            <a:r>
              <a:rPr lang="en-US" sz="2400" dirty="0" smtClean="0"/>
              <a:t>Type A only has “A” markers, Type AB has both markers, etc.</a:t>
            </a:r>
          </a:p>
          <a:p>
            <a:pPr lvl="2" eaLnBrk="1" hangingPunct="1"/>
            <a:r>
              <a:rPr lang="en-US" sz="2400" dirty="0" smtClean="0"/>
              <a:t>Type O represents the absence of any markers.</a:t>
            </a:r>
          </a:p>
        </p:txBody>
      </p:sp>
    </p:spTree>
    <p:extLst>
      <p:ext uri="{BB962C8B-B14F-4D97-AF65-F5344CB8AC3E}">
        <p14:creationId xmlns:p14="http://schemas.microsoft.com/office/powerpoint/2010/main" val="39743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14_02ABObloodGroup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771"/>
            <a:ext cx="52911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1524000"/>
            <a:ext cx="31242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This is also an example of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multiple alleles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because there are more than two variations on the trait.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5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608166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</a:t>
            </a:r>
            <a:r>
              <a:rPr lang="en-US" sz="2800" b="1" dirty="0" smtClean="0"/>
              <a:t>incomplete dominance</a:t>
            </a:r>
            <a:r>
              <a:rPr lang="en-US" sz="2800" dirty="0" smtClean="0"/>
              <a:t>, neither allele is dominant, and the hybrid phenotype is a mixture of the two parents.</a:t>
            </a:r>
          </a:p>
          <a:p>
            <a:pPr lvl="1" eaLnBrk="1" hangingPunct="1"/>
            <a:r>
              <a:rPr lang="en-US" sz="2400" dirty="0" smtClean="0"/>
              <a:t>Example:  Geranium color is controlled by a single gene.</a:t>
            </a:r>
          </a:p>
          <a:p>
            <a:pPr lvl="2" eaLnBrk="1" hangingPunct="1"/>
            <a:r>
              <a:rPr lang="en-US" sz="2000" dirty="0" smtClean="0"/>
              <a:t>RR = Red</a:t>
            </a:r>
          </a:p>
          <a:p>
            <a:pPr lvl="2" eaLnBrk="1" hangingPunct="1"/>
            <a:r>
              <a:rPr lang="en-US" sz="2000" dirty="0" smtClean="0"/>
              <a:t>WW = White</a:t>
            </a:r>
          </a:p>
          <a:p>
            <a:pPr lvl="2" eaLnBrk="1" hangingPunct="1"/>
            <a:r>
              <a:rPr lang="en-US" sz="2000" dirty="0" smtClean="0"/>
              <a:t>RW = Pink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27013"/>
            <a:ext cx="506730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14-10</a:t>
            </a:r>
          </a:p>
        </p:txBody>
      </p:sp>
      <p:sp>
        <p:nvSpPr>
          <p:cNvPr id="43012" name="Text Box 1028"/>
          <p:cNvSpPr txBox="1">
            <a:spLocks noChangeArrowheads="1"/>
          </p:cNvSpPr>
          <p:nvPr/>
        </p:nvSpPr>
        <p:spPr bwMode="auto">
          <a:xfrm>
            <a:off x="3398838" y="863600"/>
            <a:ext cx="4826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Red</a:t>
            </a:r>
          </a:p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R</a:t>
            </a:r>
            <a:r>
              <a:rPr kumimoji="0" lang="en-US" sz="1100" b="1" i="1"/>
              <a:t>C</a:t>
            </a:r>
            <a:r>
              <a:rPr kumimoji="0" lang="en-US" sz="1100" b="1" i="1" baseline="30000"/>
              <a:t>R</a:t>
            </a:r>
            <a:endParaRPr kumimoji="0" lang="en-US" sz="1100" b="1" i="1"/>
          </a:p>
        </p:txBody>
      </p:sp>
      <p:sp>
        <p:nvSpPr>
          <p:cNvPr id="43013" name="Text Box 1029"/>
          <p:cNvSpPr txBox="1">
            <a:spLocks noChangeArrowheads="1"/>
          </p:cNvSpPr>
          <p:nvPr/>
        </p:nvSpPr>
        <p:spPr bwMode="auto">
          <a:xfrm>
            <a:off x="3697288" y="1638300"/>
            <a:ext cx="7302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Gametes</a:t>
            </a:r>
          </a:p>
        </p:txBody>
      </p:sp>
      <p:sp>
        <p:nvSpPr>
          <p:cNvPr id="43014" name="Text Box 1030"/>
          <p:cNvSpPr txBox="1">
            <a:spLocks noChangeArrowheads="1"/>
          </p:cNvSpPr>
          <p:nvPr/>
        </p:nvSpPr>
        <p:spPr bwMode="auto">
          <a:xfrm>
            <a:off x="2370138" y="571500"/>
            <a:ext cx="1117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>
                <a:solidFill>
                  <a:schemeClr val="bg1"/>
                </a:solidFill>
              </a:rPr>
              <a:t>P Generation</a:t>
            </a:r>
            <a:endParaRPr kumimoji="0" lang="en-US" sz="1100" b="1" i="1">
              <a:solidFill>
                <a:schemeClr val="bg1"/>
              </a:solidFill>
            </a:endParaRPr>
          </a:p>
        </p:txBody>
      </p:sp>
      <p:sp>
        <p:nvSpPr>
          <p:cNvPr id="43015" name="Text Box 1031"/>
          <p:cNvSpPr txBox="1">
            <a:spLocks noChangeArrowheads="1"/>
          </p:cNvSpPr>
          <p:nvPr/>
        </p:nvSpPr>
        <p:spPr bwMode="auto">
          <a:xfrm>
            <a:off x="4516438" y="1638300"/>
            <a:ext cx="381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R</a:t>
            </a:r>
            <a:endParaRPr kumimoji="0" lang="en-US" sz="1100" b="1" i="1"/>
          </a:p>
        </p:txBody>
      </p:sp>
      <p:sp>
        <p:nvSpPr>
          <p:cNvPr id="43016" name="Text Box 1032"/>
          <p:cNvSpPr txBox="1">
            <a:spLocks noChangeArrowheads="1"/>
          </p:cNvSpPr>
          <p:nvPr/>
        </p:nvSpPr>
        <p:spPr bwMode="auto">
          <a:xfrm>
            <a:off x="5032375" y="1638300"/>
            <a:ext cx="381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W</a:t>
            </a:r>
            <a:endParaRPr kumimoji="0" lang="en-US" sz="1100" b="1" i="1"/>
          </a:p>
        </p:txBody>
      </p:sp>
      <p:sp>
        <p:nvSpPr>
          <p:cNvPr id="43017" name="Text Box 1033"/>
          <p:cNvSpPr txBox="1">
            <a:spLocks noChangeArrowheads="1"/>
          </p:cNvSpPr>
          <p:nvPr/>
        </p:nvSpPr>
        <p:spPr bwMode="auto">
          <a:xfrm>
            <a:off x="6015038" y="863600"/>
            <a:ext cx="4826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White</a:t>
            </a:r>
          </a:p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W</a:t>
            </a:r>
            <a:r>
              <a:rPr kumimoji="0" lang="en-US" sz="1100" b="1" i="1"/>
              <a:t>C</a:t>
            </a:r>
            <a:r>
              <a:rPr kumimoji="0" lang="en-US" sz="1100" b="1" i="1" baseline="30000"/>
              <a:t>W</a:t>
            </a:r>
            <a:endParaRPr kumimoji="0" lang="en-US" sz="1100" b="1" i="1"/>
          </a:p>
        </p:txBody>
      </p:sp>
      <p:sp>
        <p:nvSpPr>
          <p:cNvPr id="43018" name="Text Box 1034"/>
          <p:cNvSpPr txBox="1">
            <a:spLocks noChangeArrowheads="1"/>
          </p:cNvSpPr>
          <p:nvPr/>
        </p:nvSpPr>
        <p:spPr bwMode="auto">
          <a:xfrm>
            <a:off x="5354638" y="2673350"/>
            <a:ext cx="4826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Pink</a:t>
            </a:r>
          </a:p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R</a:t>
            </a:r>
            <a:r>
              <a:rPr kumimoji="0" lang="en-US" sz="1100" b="1" i="1"/>
              <a:t>C</a:t>
            </a:r>
            <a:r>
              <a:rPr kumimoji="0" lang="en-US" sz="1100" b="1" i="1" baseline="30000"/>
              <a:t>W</a:t>
            </a:r>
            <a:endParaRPr kumimoji="0" lang="en-US" sz="1100" b="1" i="1"/>
          </a:p>
        </p:txBody>
      </p:sp>
      <p:sp>
        <p:nvSpPr>
          <p:cNvPr id="43019" name="Text Box 1035"/>
          <p:cNvSpPr txBox="1">
            <a:spLocks noChangeArrowheads="1"/>
          </p:cNvSpPr>
          <p:nvPr/>
        </p:nvSpPr>
        <p:spPr bwMode="auto">
          <a:xfrm>
            <a:off x="4603750" y="3748088"/>
            <a:ext cx="220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R</a:t>
            </a:r>
            <a:endParaRPr kumimoji="0" lang="en-US" sz="1100" b="1" i="1"/>
          </a:p>
        </p:txBody>
      </p:sp>
      <p:sp>
        <p:nvSpPr>
          <p:cNvPr id="43020" name="Text Box 1036"/>
          <p:cNvSpPr txBox="1">
            <a:spLocks noChangeArrowheads="1"/>
          </p:cNvSpPr>
          <p:nvPr/>
        </p:nvSpPr>
        <p:spPr bwMode="auto">
          <a:xfrm>
            <a:off x="3697288" y="3746500"/>
            <a:ext cx="7302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Gametes</a:t>
            </a:r>
          </a:p>
        </p:txBody>
      </p:sp>
      <p:sp>
        <p:nvSpPr>
          <p:cNvPr id="43021" name="Text Box 1037"/>
          <p:cNvSpPr txBox="1">
            <a:spLocks noChangeArrowheads="1"/>
          </p:cNvSpPr>
          <p:nvPr/>
        </p:nvSpPr>
        <p:spPr bwMode="auto">
          <a:xfrm>
            <a:off x="5118100" y="3748088"/>
            <a:ext cx="220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W</a:t>
            </a:r>
            <a:endParaRPr kumimoji="0" lang="en-US" sz="1100" b="1" i="1"/>
          </a:p>
        </p:txBody>
      </p:sp>
      <p:sp>
        <p:nvSpPr>
          <p:cNvPr id="43022" name="Text Box 1038"/>
          <p:cNvSpPr txBox="1">
            <a:spLocks noChangeArrowheads="1"/>
          </p:cNvSpPr>
          <p:nvPr/>
        </p:nvSpPr>
        <p:spPr bwMode="auto">
          <a:xfrm>
            <a:off x="2382838" y="2762250"/>
            <a:ext cx="1117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>
                <a:solidFill>
                  <a:schemeClr val="bg1"/>
                </a:solidFill>
              </a:rPr>
              <a:t>F</a:t>
            </a:r>
            <a:r>
              <a:rPr kumimoji="0" lang="en-US" sz="1100" b="1" baseline="-25000">
                <a:solidFill>
                  <a:schemeClr val="bg1"/>
                </a:solidFill>
              </a:rPr>
              <a:t>1</a:t>
            </a:r>
            <a:r>
              <a:rPr kumimoji="0" lang="en-US" sz="1100" b="1">
                <a:solidFill>
                  <a:schemeClr val="bg1"/>
                </a:solidFill>
              </a:rPr>
              <a:t> Generation</a:t>
            </a:r>
            <a:endParaRPr kumimoji="0" lang="en-US" sz="1100" b="1" i="1">
              <a:solidFill>
                <a:schemeClr val="bg1"/>
              </a:solidFill>
            </a:endParaRPr>
          </a:p>
        </p:txBody>
      </p:sp>
      <p:sp>
        <p:nvSpPr>
          <p:cNvPr id="43023" name="Text Box 1039"/>
          <p:cNvSpPr txBox="1">
            <a:spLocks noChangeArrowheads="1"/>
          </p:cNvSpPr>
          <p:nvPr/>
        </p:nvSpPr>
        <p:spPr bwMode="auto">
          <a:xfrm>
            <a:off x="2389188" y="5003800"/>
            <a:ext cx="1117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>
                <a:solidFill>
                  <a:schemeClr val="bg1"/>
                </a:solidFill>
              </a:rPr>
              <a:t>F</a:t>
            </a:r>
            <a:r>
              <a:rPr kumimoji="0" lang="en-US" sz="1100" b="1" baseline="-25000">
                <a:solidFill>
                  <a:schemeClr val="bg1"/>
                </a:solidFill>
              </a:rPr>
              <a:t>2</a:t>
            </a:r>
            <a:r>
              <a:rPr kumimoji="0" lang="en-US" sz="1100" b="1">
                <a:solidFill>
                  <a:schemeClr val="bg1"/>
                </a:solidFill>
              </a:rPr>
              <a:t> Generation</a:t>
            </a:r>
            <a:endParaRPr kumimoji="0" lang="en-US" sz="1100" b="1" i="1">
              <a:solidFill>
                <a:schemeClr val="bg1"/>
              </a:solidFill>
            </a:endParaRPr>
          </a:p>
        </p:txBody>
      </p:sp>
      <p:sp>
        <p:nvSpPr>
          <p:cNvPr id="43024" name="Text Box 1040"/>
          <p:cNvSpPr txBox="1">
            <a:spLocks noChangeArrowheads="1"/>
          </p:cNvSpPr>
          <p:nvPr/>
        </p:nvSpPr>
        <p:spPr bwMode="auto">
          <a:xfrm>
            <a:off x="3671888" y="4940300"/>
            <a:ext cx="5016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Eggs</a:t>
            </a:r>
          </a:p>
        </p:txBody>
      </p:sp>
      <p:sp>
        <p:nvSpPr>
          <p:cNvPr id="43025" name="Text Box 1041"/>
          <p:cNvSpPr txBox="1">
            <a:spLocks noChangeArrowheads="1"/>
          </p:cNvSpPr>
          <p:nvPr/>
        </p:nvSpPr>
        <p:spPr bwMode="auto">
          <a:xfrm>
            <a:off x="4622800" y="4745038"/>
            <a:ext cx="220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R</a:t>
            </a:r>
            <a:endParaRPr kumimoji="0" lang="en-US" sz="1100" b="1" i="1"/>
          </a:p>
        </p:txBody>
      </p:sp>
      <p:sp>
        <p:nvSpPr>
          <p:cNvPr id="43026" name="Text Box 1042"/>
          <p:cNvSpPr txBox="1">
            <a:spLocks noChangeArrowheads="1"/>
          </p:cNvSpPr>
          <p:nvPr/>
        </p:nvSpPr>
        <p:spPr bwMode="auto">
          <a:xfrm>
            <a:off x="5194300" y="4745038"/>
            <a:ext cx="220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W</a:t>
            </a:r>
            <a:endParaRPr kumimoji="0" lang="en-US" sz="1100" b="1" i="1"/>
          </a:p>
        </p:txBody>
      </p:sp>
      <p:sp>
        <p:nvSpPr>
          <p:cNvPr id="43027" name="Text Box 1043"/>
          <p:cNvSpPr txBox="1">
            <a:spLocks noChangeArrowheads="1"/>
          </p:cNvSpPr>
          <p:nvPr/>
        </p:nvSpPr>
        <p:spPr bwMode="auto">
          <a:xfrm>
            <a:off x="4021138" y="5249863"/>
            <a:ext cx="220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R</a:t>
            </a:r>
            <a:endParaRPr kumimoji="0" lang="en-US" sz="1100" b="1" i="1"/>
          </a:p>
        </p:txBody>
      </p:sp>
      <p:sp>
        <p:nvSpPr>
          <p:cNvPr id="43028" name="Text Box 1044"/>
          <p:cNvSpPr txBox="1">
            <a:spLocks noChangeArrowheads="1"/>
          </p:cNvSpPr>
          <p:nvPr/>
        </p:nvSpPr>
        <p:spPr bwMode="auto">
          <a:xfrm>
            <a:off x="4441825" y="5432425"/>
            <a:ext cx="412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R</a:t>
            </a:r>
            <a:r>
              <a:rPr kumimoji="0" lang="en-US" sz="1100" b="1" i="1"/>
              <a:t>C</a:t>
            </a:r>
            <a:r>
              <a:rPr kumimoji="0" lang="en-US" sz="1100" b="1" i="1" baseline="30000"/>
              <a:t>R</a:t>
            </a:r>
            <a:endParaRPr kumimoji="0" lang="en-US" sz="1100" b="1" i="1"/>
          </a:p>
        </p:txBody>
      </p:sp>
      <p:sp>
        <p:nvSpPr>
          <p:cNvPr id="43029" name="Text Box 1045"/>
          <p:cNvSpPr txBox="1">
            <a:spLocks noChangeArrowheads="1"/>
          </p:cNvSpPr>
          <p:nvPr/>
        </p:nvSpPr>
        <p:spPr bwMode="auto">
          <a:xfrm>
            <a:off x="5026025" y="5432425"/>
            <a:ext cx="412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R</a:t>
            </a:r>
            <a:r>
              <a:rPr kumimoji="0" lang="en-US" sz="1100" b="1" i="1"/>
              <a:t>C</a:t>
            </a:r>
            <a:r>
              <a:rPr kumimoji="0" lang="en-US" sz="1100" b="1" i="1" baseline="30000"/>
              <a:t>W</a:t>
            </a:r>
            <a:endParaRPr kumimoji="0" lang="en-US" sz="1100" b="1" i="1"/>
          </a:p>
        </p:txBody>
      </p:sp>
      <p:sp>
        <p:nvSpPr>
          <p:cNvPr id="43030" name="Text Box 1046"/>
          <p:cNvSpPr txBox="1">
            <a:spLocks noChangeArrowheads="1"/>
          </p:cNvSpPr>
          <p:nvPr/>
        </p:nvSpPr>
        <p:spPr bwMode="auto">
          <a:xfrm>
            <a:off x="4427538" y="6040438"/>
            <a:ext cx="4127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R</a:t>
            </a:r>
            <a:r>
              <a:rPr kumimoji="0" lang="en-US" sz="1100" b="1" i="1"/>
              <a:t>C</a:t>
            </a:r>
            <a:r>
              <a:rPr kumimoji="0" lang="en-US" sz="1100" b="1" i="1" baseline="30000"/>
              <a:t>W</a:t>
            </a:r>
            <a:endParaRPr kumimoji="0" lang="en-US" sz="1100" b="1" i="1"/>
          </a:p>
        </p:txBody>
      </p:sp>
      <p:sp>
        <p:nvSpPr>
          <p:cNvPr id="43031" name="Text Box 1047"/>
          <p:cNvSpPr txBox="1">
            <a:spLocks noChangeArrowheads="1"/>
          </p:cNvSpPr>
          <p:nvPr/>
        </p:nvSpPr>
        <p:spPr bwMode="auto">
          <a:xfrm>
            <a:off x="5006975" y="6040438"/>
            <a:ext cx="4127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W</a:t>
            </a:r>
            <a:r>
              <a:rPr kumimoji="0" lang="en-US" sz="1100" b="1" i="1"/>
              <a:t>C</a:t>
            </a:r>
            <a:r>
              <a:rPr kumimoji="0" lang="en-US" sz="1100" b="1" i="1" baseline="30000"/>
              <a:t>W</a:t>
            </a:r>
            <a:endParaRPr kumimoji="0" lang="en-US" sz="1100" b="1" i="1"/>
          </a:p>
        </p:txBody>
      </p:sp>
      <p:sp>
        <p:nvSpPr>
          <p:cNvPr id="43032" name="Text Box 1048"/>
          <p:cNvSpPr txBox="1">
            <a:spLocks noChangeArrowheads="1"/>
          </p:cNvSpPr>
          <p:nvPr/>
        </p:nvSpPr>
        <p:spPr bwMode="auto">
          <a:xfrm>
            <a:off x="4011613" y="5865813"/>
            <a:ext cx="220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C</a:t>
            </a:r>
            <a:r>
              <a:rPr kumimoji="0" lang="en-US" sz="1100" b="1" i="1" baseline="30000"/>
              <a:t>W</a:t>
            </a:r>
            <a:endParaRPr kumimoji="0" lang="en-US" sz="1100" b="1" i="1"/>
          </a:p>
        </p:txBody>
      </p:sp>
      <p:sp>
        <p:nvSpPr>
          <p:cNvPr id="43033" name="Text Box 1049"/>
          <p:cNvSpPr txBox="1">
            <a:spLocks noChangeArrowheads="1"/>
          </p:cNvSpPr>
          <p:nvPr/>
        </p:nvSpPr>
        <p:spPr bwMode="auto">
          <a:xfrm>
            <a:off x="5524500" y="4592638"/>
            <a:ext cx="6223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Sperm</a:t>
            </a:r>
          </a:p>
        </p:txBody>
      </p:sp>
      <p:sp>
        <p:nvSpPr>
          <p:cNvPr id="43034" name="Text Box 1050"/>
          <p:cNvSpPr txBox="1">
            <a:spLocks noChangeArrowheads="1"/>
          </p:cNvSpPr>
          <p:nvPr/>
        </p:nvSpPr>
        <p:spPr bwMode="auto">
          <a:xfrm>
            <a:off x="4408488" y="3721100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43035" name="Text Box 1051"/>
          <p:cNvSpPr txBox="1">
            <a:spLocks noChangeArrowheads="1"/>
          </p:cNvSpPr>
          <p:nvPr/>
        </p:nvSpPr>
        <p:spPr bwMode="auto">
          <a:xfrm>
            <a:off x="4497388" y="3797300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2</a:t>
            </a:r>
          </a:p>
        </p:txBody>
      </p:sp>
      <p:sp>
        <p:nvSpPr>
          <p:cNvPr id="43036" name="Line 1052"/>
          <p:cNvSpPr>
            <a:spLocks noChangeShapeType="1"/>
          </p:cNvSpPr>
          <p:nvPr/>
        </p:nvSpPr>
        <p:spPr bwMode="auto">
          <a:xfrm flipH="1">
            <a:off x="4473575" y="3746500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Text Box 1053"/>
          <p:cNvSpPr txBox="1">
            <a:spLocks noChangeArrowheads="1"/>
          </p:cNvSpPr>
          <p:nvPr/>
        </p:nvSpPr>
        <p:spPr bwMode="auto">
          <a:xfrm>
            <a:off x="4919663" y="3721100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43038" name="Text Box 1054"/>
          <p:cNvSpPr txBox="1">
            <a:spLocks noChangeArrowheads="1"/>
          </p:cNvSpPr>
          <p:nvPr/>
        </p:nvSpPr>
        <p:spPr bwMode="auto">
          <a:xfrm>
            <a:off x="5008563" y="3797300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2</a:t>
            </a:r>
          </a:p>
        </p:txBody>
      </p:sp>
      <p:sp>
        <p:nvSpPr>
          <p:cNvPr id="43039" name="Line 1055"/>
          <p:cNvSpPr>
            <a:spLocks noChangeShapeType="1"/>
          </p:cNvSpPr>
          <p:nvPr/>
        </p:nvSpPr>
        <p:spPr bwMode="auto">
          <a:xfrm flipH="1">
            <a:off x="4984750" y="3746500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Text Box 1056"/>
          <p:cNvSpPr txBox="1">
            <a:spLocks noChangeArrowheads="1"/>
          </p:cNvSpPr>
          <p:nvPr/>
        </p:nvSpPr>
        <p:spPr bwMode="auto">
          <a:xfrm>
            <a:off x="4424363" y="4729163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43041" name="Text Box 1057"/>
          <p:cNvSpPr txBox="1">
            <a:spLocks noChangeArrowheads="1"/>
          </p:cNvSpPr>
          <p:nvPr/>
        </p:nvSpPr>
        <p:spPr bwMode="auto">
          <a:xfrm>
            <a:off x="4513263" y="4805363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2</a:t>
            </a:r>
          </a:p>
        </p:txBody>
      </p:sp>
      <p:sp>
        <p:nvSpPr>
          <p:cNvPr id="43042" name="Line 1058"/>
          <p:cNvSpPr>
            <a:spLocks noChangeShapeType="1"/>
          </p:cNvSpPr>
          <p:nvPr/>
        </p:nvSpPr>
        <p:spPr bwMode="auto">
          <a:xfrm flipH="1">
            <a:off x="4489450" y="4754563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Text Box 1059"/>
          <p:cNvSpPr txBox="1">
            <a:spLocks noChangeArrowheads="1"/>
          </p:cNvSpPr>
          <p:nvPr/>
        </p:nvSpPr>
        <p:spPr bwMode="auto">
          <a:xfrm>
            <a:off x="5002213" y="4729163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43044" name="Text Box 1060"/>
          <p:cNvSpPr txBox="1">
            <a:spLocks noChangeArrowheads="1"/>
          </p:cNvSpPr>
          <p:nvPr/>
        </p:nvSpPr>
        <p:spPr bwMode="auto">
          <a:xfrm>
            <a:off x="5091113" y="4805363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2</a:t>
            </a:r>
          </a:p>
        </p:txBody>
      </p:sp>
      <p:sp>
        <p:nvSpPr>
          <p:cNvPr id="43045" name="Line 1061"/>
          <p:cNvSpPr>
            <a:spLocks noChangeShapeType="1"/>
          </p:cNvSpPr>
          <p:nvPr/>
        </p:nvSpPr>
        <p:spPr bwMode="auto">
          <a:xfrm flipH="1">
            <a:off x="5067300" y="4754563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Text Box 1062"/>
          <p:cNvSpPr txBox="1">
            <a:spLocks noChangeArrowheads="1"/>
          </p:cNvSpPr>
          <p:nvPr/>
        </p:nvSpPr>
        <p:spPr bwMode="auto">
          <a:xfrm>
            <a:off x="3817938" y="5230813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43047" name="Text Box 1063"/>
          <p:cNvSpPr txBox="1">
            <a:spLocks noChangeArrowheads="1"/>
          </p:cNvSpPr>
          <p:nvPr/>
        </p:nvSpPr>
        <p:spPr bwMode="auto">
          <a:xfrm>
            <a:off x="3906838" y="5307013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2</a:t>
            </a:r>
          </a:p>
        </p:txBody>
      </p:sp>
      <p:sp>
        <p:nvSpPr>
          <p:cNvPr id="43048" name="Line 1064"/>
          <p:cNvSpPr>
            <a:spLocks noChangeShapeType="1"/>
          </p:cNvSpPr>
          <p:nvPr/>
        </p:nvSpPr>
        <p:spPr bwMode="auto">
          <a:xfrm flipH="1">
            <a:off x="3883025" y="5256213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Text Box 1065"/>
          <p:cNvSpPr txBox="1">
            <a:spLocks noChangeArrowheads="1"/>
          </p:cNvSpPr>
          <p:nvPr/>
        </p:nvSpPr>
        <p:spPr bwMode="auto">
          <a:xfrm>
            <a:off x="3817938" y="5843588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43050" name="Text Box 1066"/>
          <p:cNvSpPr txBox="1">
            <a:spLocks noChangeArrowheads="1"/>
          </p:cNvSpPr>
          <p:nvPr/>
        </p:nvSpPr>
        <p:spPr bwMode="auto">
          <a:xfrm>
            <a:off x="3906838" y="5919788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2</a:t>
            </a:r>
          </a:p>
        </p:txBody>
      </p:sp>
      <p:sp>
        <p:nvSpPr>
          <p:cNvPr id="43051" name="Line 1067"/>
          <p:cNvSpPr>
            <a:spLocks noChangeShapeType="1"/>
          </p:cNvSpPr>
          <p:nvPr/>
        </p:nvSpPr>
        <p:spPr bwMode="auto">
          <a:xfrm flipH="1">
            <a:off x="3883025" y="5868988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of Dominant Alleles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38200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Dominant alleles are not necessarily more </a:t>
            </a:r>
            <a:r>
              <a:rPr lang="en-US" sz="2800" dirty="0" smtClean="0"/>
              <a:t>common.</a:t>
            </a:r>
          </a:p>
          <a:p>
            <a:r>
              <a:rPr lang="en-US" sz="2800" dirty="0" smtClean="0"/>
              <a:t>In </a:t>
            </a:r>
            <a:r>
              <a:rPr lang="en-US" sz="2800" dirty="0" smtClean="0"/>
              <a:t>this example, the recessive allele is far more </a:t>
            </a:r>
            <a:r>
              <a:rPr lang="en-US" sz="2800" dirty="0"/>
              <a:t>prevalent than the dominant allele in the </a:t>
            </a:r>
            <a:r>
              <a:rPr lang="en-US" sz="2800" dirty="0" smtClean="0"/>
              <a:t>population.</a:t>
            </a:r>
            <a:endParaRPr lang="en-US" sz="2800" dirty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example, one baby out of 400 in the United States is born with extra fingers or toes</a:t>
            </a:r>
          </a:p>
          <a:p>
            <a:pPr lvl="1"/>
            <a:r>
              <a:rPr lang="en-US" sz="2400" dirty="0"/>
              <a:t>The gene that controls this trait is </a:t>
            </a:r>
            <a:r>
              <a:rPr lang="en-US" sz="2400" dirty="0" smtClean="0"/>
              <a:t>dominant, yet, it is rare.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Mendel’s Experimental, Quantitative Approach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2980754"/>
          </a:xfrm>
        </p:spPr>
        <p:txBody>
          <a:bodyPr/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Advantages of pea plants for genetic study:</a:t>
            </a:r>
          </a:p>
          <a:p>
            <a:pPr lvl="1" eaLnBrk="1" hangingPunct="1">
              <a:lnSpc>
                <a:spcPct val="96000"/>
              </a:lnSpc>
              <a:spcBef>
                <a:spcPts val="300"/>
              </a:spcBef>
            </a:pPr>
            <a:r>
              <a:rPr lang="en-US" sz="2400" dirty="0" smtClean="0"/>
              <a:t>There are many varieties with distinct heritable features. (flower color, seed color,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  <a:endParaRPr lang="en-US" sz="2400" b="1" dirty="0" smtClean="0"/>
          </a:p>
          <a:p>
            <a:pPr lvl="1" eaLnBrk="1" hangingPunct="1">
              <a:lnSpc>
                <a:spcPct val="96000"/>
              </a:lnSpc>
              <a:spcBef>
                <a:spcPts val="300"/>
              </a:spcBef>
            </a:pPr>
            <a:r>
              <a:rPr lang="en-US" sz="2400" dirty="0" smtClean="0"/>
              <a:t>Each pea plant has sperm-producing organs (stamens) and egg-producing organs (carpels)</a:t>
            </a:r>
          </a:p>
          <a:p>
            <a:pPr lvl="1" eaLnBrk="1" hangingPunct="1">
              <a:lnSpc>
                <a:spcPct val="96000"/>
              </a:lnSpc>
              <a:spcBef>
                <a:spcPts val="300"/>
              </a:spcBef>
            </a:pPr>
            <a:r>
              <a:rPr lang="en-US" sz="2400" dirty="0" smtClean="0"/>
              <a:t>Cross-pollination can be achieved by dusting one plant with pollen from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Jeshuah Fuller, born with 24 digits, at Brooklyn Hospital Cent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3886200" cy="280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495800"/>
            <a:ext cx="7696200" cy="197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0838" indent="-350838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492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3716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Baby born in Brooklyn with an extra finger; inherited from his father. </a:t>
            </a:r>
          </a:p>
          <a:p>
            <a:pPr marL="0" indent="0" eaLnBrk="1" hangingPunct="1">
              <a:buNone/>
            </a:pPr>
            <a:endParaRPr lang="en-US" sz="1800" dirty="0"/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Picture from NY Daily News, Aug 29, 2007</a:t>
            </a:r>
          </a:p>
        </p:txBody>
      </p:sp>
    </p:spTree>
    <p:extLst>
      <p:ext uri="{BB962C8B-B14F-4D97-AF65-F5344CB8AC3E}">
        <p14:creationId xmlns:p14="http://schemas.microsoft.com/office/powerpoint/2010/main" val="22810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Pleiotropy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30178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Most genes have multiple phenotypic effects, a property called </a:t>
            </a:r>
            <a:r>
              <a:rPr lang="en-US" sz="2800" b="1" dirty="0" err="1" smtClean="0"/>
              <a:t>pleiotropy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For example, pleiotropic alleles are responsible for the multiple symptoms of certain hereditary diseases, such as cystic fibrosis and sickle-cell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Epistasis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3796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In epistasis, a gene at one locus alters the phenotypic expression of a gene at a second locus</a:t>
            </a:r>
          </a:p>
          <a:p>
            <a:pPr lvl="1" eaLnBrk="1" hangingPunct="1"/>
            <a:r>
              <a:rPr lang="en-US" sz="2000" dirty="0" smtClean="0"/>
              <a:t>For example, in mice and many other mammals, coat color depends on two genes</a:t>
            </a:r>
          </a:p>
          <a:p>
            <a:pPr lvl="1" eaLnBrk="1" hangingPunct="1"/>
            <a:r>
              <a:rPr lang="en-US" sz="2000" dirty="0" smtClean="0"/>
              <a:t>One gene determines the pigment color</a:t>
            </a:r>
          </a:p>
          <a:p>
            <a:pPr lvl="1" eaLnBrk="1" hangingPunct="1"/>
            <a:r>
              <a:rPr lang="en-US" sz="2000" dirty="0" smtClean="0"/>
              <a:t>The other gene determines whether the pigment will actually be deposited in the hair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27013"/>
            <a:ext cx="5548313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1028"/>
          <p:cNvSpPr txBox="1">
            <a:spLocks noChangeArrowheads="1"/>
          </p:cNvSpPr>
          <p:nvPr/>
        </p:nvSpPr>
        <p:spPr bwMode="auto">
          <a:xfrm>
            <a:off x="2846388" y="1423988"/>
            <a:ext cx="6096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Sperm</a:t>
            </a:r>
          </a:p>
        </p:txBody>
      </p:sp>
      <p:sp>
        <p:nvSpPr>
          <p:cNvPr id="51205" name="Text Box 1029"/>
          <p:cNvSpPr txBox="1">
            <a:spLocks noChangeArrowheads="1"/>
          </p:cNvSpPr>
          <p:nvPr/>
        </p:nvSpPr>
        <p:spPr bwMode="auto">
          <a:xfrm>
            <a:off x="3121025" y="1722438"/>
            <a:ext cx="311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BC</a:t>
            </a:r>
            <a:endParaRPr kumimoji="0" lang="en-US" sz="1100" b="1"/>
          </a:p>
        </p:txBody>
      </p:sp>
      <p:sp>
        <p:nvSpPr>
          <p:cNvPr id="51206" name="Text Box 1030"/>
          <p:cNvSpPr txBox="1">
            <a:spLocks noChangeArrowheads="1"/>
          </p:cNvSpPr>
          <p:nvPr/>
        </p:nvSpPr>
        <p:spPr bwMode="auto">
          <a:xfrm>
            <a:off x="4203700" y="1708150"/>
            <a:ext cx="311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bC</a:t>
            </a:r>
            <a:endParaRPr kumimoji="0" lang="en-US" sz="1100" b="1"/>
          </a:p>
        </p:txBody>
      </p:sp>
      <p:sp>
        <p:nvSpPr>
          <p:cNvPr id="51207" name="Text Box 1031"/>
          <p:cNvSpPr txBox="1">
            <a:spLocks noChangeArrowheads="1"/>
          </p:cNvSpPr>
          <p:nvPr/>
        </p:nvSpPr>
        <p:spPr bwMode="auto">
          <a:xfrm>
            <a:off x="5260975" y="1708150"/>
            <a:ext cx="311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Bc</a:t>
            </a:r>
            <a:endParaRPr kumimoji="0" lang="en-US" sz="1100" b="1"/>
          </a:p>
        </p:txBody>
      </p:sp>
      <p:sp>
        <p:nvSpPr>
          <p:cNvPr id="51208" name="Text Box 1032"/>
          <p:cNvSpPr txBox="1">
            <a:spLocks noChangeArrowheads="1"/>
          </p:cNvSpPr>
          <p:nvPr/>
        </p:nvSpPr>
        <p:spPr bwMode="auto">
          <a:xfrm>
            <a:off x="6350000" y="1741488"/>
            <a:ext cx="311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bc</a:t>
            </a:r>
            <a:endParaRPr kumimoji="0" lang="en-US" sz="1100" b="1"/>
          </a:p>
        </p:txBody>
      </p:sp>
      <p:sp>
        <p:nvSpPr>
          <p:cNvPr id="51209" name="Text Box 1033"/>
          <p:cNvSpPr txBox="1">
            <a:spLocks noChangeArrowheads="1"/>
          </p:cNvSpPr>
          <p:nvPr/>
        </p:nvSpPr>
        <p:spPr bwMode="auto">
          <a:xfrm>
            <a:off x="6315075" y="2384425"/>
            <a:ext cx="438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10" name="Text Box 1034"/>
          <p:cNvSpPr txBox="1">
            <a:spLocks noChangeArrowheads="1"/>
          </p:cNvSpPr>
          <p:nvPr/>
        </p:nvSpPr>
        <p:spPr bwMode="auto">
          <a:xfrm>
            <a:off x="5235575" y="2384425"/>
            <a:ext cx="438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11" name="Text Box 1035"/>
          <p:cNvSpPr txBox="1">
            <a:spLocks noChangeArrowheads="1"/>
          </p:cNvSpPr>
          <p:nvPr/>
        </p:nvSpPr>
        <p:spPr bwMode="auto">
          <a:xfrm>
            <a:off x="4194175" y="2384425"/>
            <a:ext cx="438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12" name="Text Box 1036"/>
          <p:cNvSpPr txBox="1">
            <a:spLocks noChangeArrowheads="1"/>
          </p:cNvSpPr>
          <p:nvPr/>
        </p:nvSpPr>
        <p:spPr bwMode="auto">
          <a:xfrm>
            <a:off x="3076575" y="2384425"/>
            <a:ext cx="438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13" name="Text Box 1037"/>
          <p:cNvSpPr txBox="1">
            <a:spLocks noChangeArrowheads="1"/>
          </p:cNvSpPr>
          <p:nvPr/>
        </p:nvSpPr>
        <p:spPr bwMode="auto">
          <a:xfrm>
            <a:off x="3076575" y="3162300"/>
            <a:ext cx="438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14" name="Text Box 1038"/>
          <p:cNvSpPr txBox="1">
            <a:spLocks noChangeArrowheads="1"/>
          </p:cNvSpPr>
          <p:nvPr/>
        </p:nvSpPr>
        <p:spPr bwMode="auto">
          <a:xfrm>
            <a:off x="4165600" y="3190875"/>
            <a:ext cx="438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15" name="Text Box 1039"/>
          <p:cNvSpPr txBox="1">
            <a:spLocks noChangeArrowheads="1"/>
          </p:cNvSpPr>
          <p:nvPr/>
        </p:nvSpPr>
        <p:spPr bwMode="auto">
          <a:xfrm>
            <a:off x="5246688" y="3190875"/>
            <a:ext cx="438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16" name="Text Box 1040"/>
          <p:cNvSpPr txBox="1">
            <a:spLocks noChangeArrowheads="1"/>
          </p:cNvSpPr>
          <p:nvPr/>
        </p:nvSpPr>
        <p:spPr bwMode="auto">
          <a:xfrm>
            <a:off x="6334125" y="3214688"/>
            <a:ext cx="438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17" name="Text Box 1041"/>
          <p:cNvSpPr txBox="1">
            <a:spLocks noChangeArrowheads="1"/>
          </p:cNvSpPr>
          <p:nvPr/>
        </p:nvSpPr>
        <p:spPr bwMode="auto">
          <a:xfrm>
            <a:off x="6340475" y="3976688"/>
            <a:ext cx="438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Bbcc</a:t>
            </a:r>
            <a:endParaRPr kumimoji="0" lang="en-US" sz="1100" b="1"/>
          </a:p>
        </p:txBody>
      </p:sp>
      <p:sp>
        <p:nvSpPr>
          <p:cNvPr id="51218" name="Text Box 1042"/>
          <p:cNvSpPr txBox="1">
            <a:spLocks noChangeArrowheads="1"/>
          </p:cNvSpPr>
          <p:nvPr/>
        </p:nvSpPr>
        <p:spPr bwMode="auto">
          <a:xfrm>
            <a:off x="5191125" y="3976688"/>
            <a:ext cx="438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BBcc</a:t>
            </a:r>
            <a:endParaRPr kumimoji="0" lang="en-US" sz="1100" b="1"/>
          </a:p>
        </p:txBody>
      </p:sp>
      <p:sp>
        <p:nvSpPr>
          <p:cNvPr id="51219" name="Text Box 1043"/>
          <p:cNvSpPr txBox="1">
            <a:spLocks noChangeArrowheads="1"/>
          </p:cNvSpPr>
          <p:nvPr/>
        </p:nvSpPr>
        <p:spPr bwMode="auto">
          <a:xfrm>
            <a:off x="4127500" y="3978275"/>
            <a:ext cx="438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20" name="Text Box 1044"/>
          <p:cNvSpPr txBox="1">
            <a:spLocks noChangeArrowheads="1"/>
          </p:cNvSpPr>
          <p:nvPr/>
        </p:nvSpPr>
        <p:spPr bwMode="auto">
          <a:xfrm>
            <a:off x="3067050" y="3978275"/>
            <a:ext cx="438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21" name="Text Box 1045"/>
          <p:cNvSpPr txBox="1">
            <a:spLocks noChangeArrowheads="1"/>
          </p:cNvSpPr>
          <p:nvPr/>
        </p:nvSpPr>
        <p:spPr bwMode="auto">
          <a:xfrm>
            <a:off x="3067050" y="4810125"/>
            <a:ext cx="438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22" name="Text Box 1046"/>
          <p:cNvSpPr txBox="1">
            <a:spLocks noChangeArrowheads="1"/>
          </p:cNvSpPr>
          <p:nvPr/>
        </p:nvSpPr>
        <p:spPr bwMode="auto">
          <a:xfrm>
            <a:off x="4127500" y="4797425"/>
            <a:ext cx="438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23" name="Text Box 1047"/>
          <p:cNvSpPr txBox="1">
            <a:spLocks noChangeArrowheads="1"/>
          </p:cNvSpPr>
          <p:nvPr/>
        </p:nvSpPr>
        <p:spPr bwMode="auto">
          <a:xfrm>
            <a:off x="5222875" y="4776788"/>
            <a:ext cx="438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Bbcc</a:t>
            </a:r>
            <a:endParaRPr kumimoji="0" lang="en-US" sz="1100" b="1"/>
          </a:p>
        </p:txBody>
      </p:sp>
      <p:sp>
        <p:nvSpPr>
          <p:cNvPr id="51224" name="Text Box 1048"/>
          <p:cNvSpPr txBox="1">
            <a:spLocks noChangeArrowheads="1"/>
          </p:cNvSpPr>
          <p:nvPr/>
        </p:nvSpPr>
        <p:spPr bwMode="auto">
          <a:xfrm>
            <a:off x="6340475" y="4745038"/>
            <a:ext cx="438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bbcc</a:t>
            </a:r>
            <a:endParaRPr kumimoji="0" lang="en-US" sz="1100" b="1"/>
          </a:p>
        </p:txBody>
      </p:sp>
      <p:sp>
        <p:nvSpPr>
          <p:cNvPr id="51225" name="Text Box 1049"/>
          <p:cNvSpPr txBox="1">
            <a:spLocks noChangeArrowheads="1"/>
          </p:cNvSpPr>
          <p:nvPr/>
        </p:nvSpPr>
        <p:spPr bwMode="auto">
          <a:xfrm>
            <a:off x="2333625" y="2370138"/>
            <a:ext cx="311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BC</a:t>
            </a:r>
            <a:endParaRPr kumimoji="0" lang="en-US" sz="1100" b="1"/>
          </a:p>
        </p:txBody>
      </p:sp>
      <p:sp>
        <p:nvSpPr>
          <p:cNvPr id="51226" name="Text Box 1050"/>
          <p:cNvSpPr txBox="1">
            <a:spLocks noChangeArrowheads="1"/>
          </p:cNvSpPr>
          <p:nvPr/>
        </p:nvSpPr>
        <p:spPr bwMode="auto">
          <a:xfrm>
            <a:off x="2330450" y="3159125"/>
            <a:ext cx="311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bC</a:t>
            </a:r>
            <a:endParaRPr kumimoji="0" lang="en-US" sz="1100" b="1"/>
          </a:p>
        </p:txBody>
      </p:sp>
      <p:sp>
        <p:nvSpPr>
          <p:cNvPr id="51227" name="Text Box 1051"/>
          <p:cNvSpPr txBox="1">
            <a:spLocks noChangeArrowheads="1"/>
          </p:cNvSpPr>
          <p:nvPr/>
        </p:nvSpPr>
        <p:spPr bwMode="auto">
          <a:xfrm>
            <a:off x="2330450" y="4006850"/>
            <a:ext cx="3111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Bc</a:t>
            </a:r>
            <a:endParaRPr kumimoji="0" lang="en-US" sz="1100" b="1"/>
          </a:p>
        </p:txBody>
      </p:sp>
      <p:sp>
        <p:nvSpPr>
          <p:cNvPr id="51228" name="Text Box 1052"/>
          <p:cNvSpPr txBox="1">
            <a:spLocks noChangeArrowheads="1"/>
          </p:cNvSpPr>
          <p:nvPr/>
        </p:nvSpPr>
        <p:spPr bwMode="auto">
          <a:xfrm>
            <a:off x="2344738" y="4808538"/>
            <a:ext cx="311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bc</a:t>
            </a:r>
            <a:endParaRPr kumimoji="0" lang="en-US" sz="1100" b="1"/>
          </a:p>
        </p:txBody>
      </p:sp>
      <p:sp>
        <p:nvSpPr>
          <p:cNvPr id="51229" name="Text Box 1053"/>
          <p:cNvSpPr txBox="1">
            <a:spLocks noChangeArrowheads="1"/>
          </p:cNvSpPr>
          <p:nvPr/>
        </p:nvSpPr>
        <p:spPr bwMode="auto">
          <a:xfrm>
            <a:off x="3763963" y="630238"/>
            <a:ext cx="438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30" name="Text Box 1054"/>
          <p:cNvSpPr txBox="1">
            <a:spLocks noChangeArrowheads="1"/>
          </p:cNvSpPr>
          <p:nvPr/>
        </p:nvSpPr>
        <p:spPr bwMode="auto">
          <a:xfrm>
            <a:off x="5124450" y="630238"/>
            <a:ext cx="438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>
                <a:solidFill>
                  <a:schemeClr val="bg1"/>
                </a:solidFill>
              </a:rPr>
              <a:t>BbCc</a:t>
            </a:r>
            <a:endParaRPr kumimoji="0" lang="en-US" sz="1100" b="1">
              <a:solidFill>
                <a:schemeClr val="bg1"/>
              </a:solidFill>
            </a:endParaRPr>
          </a:p>
        </p:txBody>
      </p:sp>
      <p:sp>
        <p:nvSpPr>
          <p:cNvPr id="51231" name="Text Box 1055"/>
          <p:cNvSpPr txBox="1">
            <a:spLocks noChangeArrowheads="1"/>
          </p:cNvSpPr>
          <p:nvPr/>
        </p:nvSpPr>
        <p:spPr bwMode="auto">
          <a:xfrm>
            <a:off x="2101850" y="2365375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51232" name="Text Box 1056"/>
          <p:cNvSpPr txBox="1">
            <a:spLocks noChangeArrowheads="1"/>
          </p:cNvSpPr>
          <p:nvPr/>
        </p:nvSpPr>
        <p:spPr bwMode="auto">
          <a:xfrm>
            <a:off x="2190750" y="2441575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4</a:t>
            </a:r>
          </a:p>
        </p:txBody>
      </p:sp>
      <p:sp>
        <p:nvSpPr>
          <p:cNvPr id="51233" name="Line 1057"/>
          <p:cNvSpPr>
            <a:spLocks noChangeShapeType="1"/>
          </p:cNvSpPr>
          <p:nvPr/>
        </p:nvSpPr>
        <p:spPr bwMode="auto">
          <a:xfrm flipH="1">
            <a:off x="2166938" y="2390775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Text Box 1058"/>
          <p:cNvSpPr txBox="1">
            <a:spLocks noChangeArrowheads="1"/>
          </p:cNvSpPr>
          <p:nvPr/>
        </p:nvSpPr>
        <p:spPr bwMode="auto">
          <a:xfrm>
            <a:off x="2898775" y="1711325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51235" name="Text Box 1059"/>
          <p:cNvSpPr txBox="1">
            <a:spLocks noChangeArrowheads="1"/>
          </p:cNvSpPr>
          <p:nvPr/>
        </p:nvSpPr>
        <p:spPr bwMode="auto">
          <a:xfrm>
            <a:off x="2987675" y="1787525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4</a:t>
            </a:r>
          </a:p>
        </p:txBody>
      </p:sp>
      <p:sp>
        <p:nvSpPr>
          <p:cNvPr id="51236" name="Line 1060"/>
          <p:cNvSpPr>
            <a:spLocks noChangeShapeType="1"/>
          </p:cNvSpPr>
          <p:nvPr/>
        </p:nvSpPr>
        <p:spPr bwMode="auto">
          <a:xfrm flipH="1">
            <a:off x="2963863" y="1736725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Text Box 1061"/>
          <p:cNvSpPr txBox="1">
            <a:spLocks noChangeArrowheads="1"/>
          </p:cNvSpPr>
          <p:nvPr/>
        </p:nvSpPr>
        <p:spPr bwMode="auto">
          <a:xfrm>
            <a:off x="3979863" y="1711325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51238" name="Text Box 1062"/>
          <p:cNvSpPr txBox="1">
            <a:spLocks noChangeArrowheads="1"/>
          </p:cNvSpPr>
          <p:nvPr/>
        </p:nvSpPr>
        <p:spPr bwMode="auto">
          <a:xfrm>
            <a:off x="4068763" y="1787525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4</a:t>
            </a:r>
          </a:p>
        </p:txBody>
      </p:sp>
      <p:sp>
        <p:nvSpPr>
          <p:cNvPr id="51239" name="Line 1063"/>
          <p:cNvSpPr>
            <a:spLocks noChangeShapeType="1"/>
          </p:cNvSpPr>
          <p:nvPr/>
        </p:nvSpPr>
        <p:spPr bwMode="auto">
          <a:xfrm flipH="1">
            <a:off x="4044950" y="1736725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Text Box 1064"/>
          <p:cNvSpPr txBox="1">
            <a:spLocks noChangeArrowheads="1"/>
          </p:cNvSpPr>
          <p:nvPr/>
        </p:nvSpPr>
        <p:spPr bwMode="auto">
          <a:xfrm>
            <a:off x="5033963" y="1711325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51241" name="Text Box 1065"/>
          <p:cNvSpPr txBox="1">
            <a:spLocks noChangeArrowheads="1"/>
          </p:cNvSpPr>
          <p:nvPr/>
        </p:nvSpPr>
        <p:spPr bwMode="auto">
          <a:xfrm>
            <a:off x="5122863" y="1787525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4</a:t>
            </a:r>
          </a:p>
        </p:txBody>
      </p:sp>
      <p:sp>
        <p:nvSpPr>
          <p:cNvPr id="51242" name="Line 1066"/>
          <p:cNvSpPr>
            <a:spLocks noChangeShapeType="1"/>
          </p:cNvSpPr>
          <p:nvPr/>
        </p:nvSpPr>
        <p:spPr bwMode="auto">
          <a:xfrm flipH="1">
            <a:off x="5099050" y="1736725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Text Box 1067"/>
          <p:cNvSpPr txBox="1">
            <a:spLocks noChangeArrowheads="1"/>
          </p:cNvSpPr>
          <p:nvPr/>
        </p:nvSpPr>
        <p:spPr bwMode="auto">
          <a:xfrm>
            <a:off x="6097588" y="1711325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51244" name="Text Box 1068"/>
          <p:cNvSpPr txBox="1">
            <a:spLocks noChangeArrowheads="1"/>
          </p:cNvSpPr>
          <p:nvPr/>
        </p:nvSpPr>
        <p:spPr bwMode="auto">
          <a:xfrm>
            <a:off x="6186488" y="1787525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4</a:t>
            </a:r>
          </a:p>
        </p:txBody>
      </p:sp>
      <p:sp>
        <p:nvSpPr>
          <p:cNvPr id="51245" name="Line 1069"/>
          <p:cNvSpPr>
            <a:spLocks noChangeShapeType="1"/>
          </p:cNvSpPr>
          <p:nvPr/>
        </p:nvSpPr>
        <p:spPr bwMode="auto">
          <a:xfrm flipH="1">
            <a:off x="6162675" y="1736725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Text Box 1070"/>
          <p:cNvSpPr txBox="1">
            <a:spLocks noChangeArrowheads="1"/>
          </p:cNvSpPr>
          <p:nvPr/>
        </p:nvSpPr>
        <p:spPr bwMode="auto">
          <a:xfrm>
            <a:off x="2092325" y="3151188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51247" name="Text Box 1071"/>
          <p:cNvSpPr txBox="1">
            <a:spLocks noChangeArrowheads="1"/>
          </p:cNvSpPr>
          <p:nvPr/>
        </p:nvSpPr>
        <p:spPr bwMode="auto">
          <a:xfrm>
            <a:off x="2181225" y="3227388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4</a:t>
            </a:r>
          </a:p>
        </p:txBody>
      </p:sp>
      <p:sp>
        <p:nvSpPr>
          <p:cNvPr id="51248" name="Line 1072"/>
          <p:cNvSpPr>
            <a:spLocks noChangeShapeType="1"/>
          </p:cNvSpPr>
          <p:nvPr/>
        </p:nvSpPr>
        <p:spPr bwMode="auto">
          <a:xfrm flipH="1">
            <a:off x="2157413" y="3176588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Text Box 1073"/>
          <p:cNvSpPr txBox="1">
            <a:spLocks noChangeArrowheads="1"/>
          </p:cNvSpPr>
          <p:nvPr/>
        </p:nvSpPr>
        <p:spPr bwMode="auto">
          <a:xfrm>
            <a:off x="2092325" y="3987800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51250" name="Text Box 1074"/>
          <p:cNvSpPr txBox="1">
            <a:spLocks noChangeArrowheads="1"/>
          </p:cNvSpPr>
          <p:nvPr/>
        </p:nvSpPr>
        <p:spPr bwMode="auto">
          <a:xfrm>
            <a:off x="2181225" y="4064000"/>
            <a:ext cx="825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4</a:t>
            </a:r>
          </a:p>
        </p:txBody>
      </p:sp>
      <p:sp>
        <p:nvSpPr>
          <p:cNvPr id="51251" name="Line 1075"/>
          <p:cNvSpPr>
            <a:spLocks noChangeShapeType="1"/>
          </p:cNvSpPr>
          <p:nvPr/>
        </p:nvSpPr>
        <p:spPr bwMode="auto">
          <a:xfrm flipH="1">
            <a:off x="2157413" y="4013200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2" name="Text Box 1076"/>
          <p:cNvSpPr txBox="1">
            <a:spLocks noChangeArrowheads="1"/>
          </p:cNvSpPr>
          <p:nvPr/>
        </p:nvSpPr>
        <p:spPr bwMode="auto">
          <a:xfrm>
            <a:off x="2092325" y="4795838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</a:t>
            </a:r>
          </a:p>
        </p:txBody>
      </p:sp>
      <p:sp>
        <p:nvSpPr>
          <p:cNvPr id="51253" name="Text Box 1077"/>
          <p:cNvSpPr txBox="1">
            <a:spLocks noChangeArrowheads="1"/>
          </p:cNvSpPr>
          <p:nvPr/>
        </p:nvSpPr>
        <p:spPr bwMode="auto">
          <a:xfrm>
            <a:off x="2181225" y="4872038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4</a:t>
            </a:r>
          </a:p>
        </p:txBody>
      </p:sp>
      <p:sp>
        <p:nvSpPr>
          <p:cNvPr id="51254" name="Line 1078"/>
          <p:cNvSpPr>
            <a:spLocks noChangeShapeType="1"/>
          </p:cNvSpPr>
          <p:nvPr/>
        </p:nvSpPr>
        <p:spPr bwMode="auto">
          <a:xfrm flipH="1">
            <a:off x="2157413" y="4821238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5" name="Text Box 1079"/>
          <p:cNvSpPr txBox="1">
            <a:spLocks noChangeArrowheads="1"/>
          </p:cNvSpPr>
          <p:nvPr/>
        </p:nvSpPr>
        <p:spPr bwMode="auto">
          <a:xfrm>
            <a:off x="3011488" y="5824538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9</a:t>
            </a:r>
          </a:p>
        </p:txBody>
      </p:sp>
      <p:sp>
        <p:nvSpPr>
          <p:cNvPr id="51256" name="Text Box 1080"/>
          <p:cNvSpPr txBox="1">
            <a:spLocks noChangeArrowheads="1"/>
          </p:cNvSpPr>
          <p:nvPr/>
        </p:nvSpPr>
        <p:spPr bwMode="auto">
          <a:xfrm>
            <a:off x="3124200" y="5900738"/>
            <a:ext cx="128588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16</a:t>
            </a:r>
          </a:p>
        </p:txBody>
      </p:sp>
      <p:sp>
        <p:nvSpPr>
          <p:cNvPr id="51257" name="Line 1081"/>
          <p:cNvSpPr>
            <a:spLocks noChangeShapeType="1"/>
          </p:cNvSpPr>
          <p:nvPr/>
        </p:nvSpPr>
        <p:spPr bwMode="auto">
          <a:xfrm flipH="1">
            <a:off x="3081338" y="5849938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8" name="Text Box 1082"/>
          <p:cNvSpPr txBox="1">
            <a:spLocks noChangeArrowheads="1"/>
          </p:cNvSpPr>
          <p:nvPr/>
        </p:nvSpPr>
        <p:spPr bwMode="auto">
          <a:xfrm>
            <a:off x="4308475" y="5824538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3</a:t>
            </a:r>
          </a:p>
        </p:txBody>
      </p:sp>
      <p:sp>
        <p:nvSpPr>
          <p:cNvPr id="51259" name="Text Box 1083"/>
          <p:cNvSpPr txBox="1">
            <a:spLocks noChangeArrowheads="1"/>
          </p:cNvSpPr>
          <p:nvPr/>
        </p:nvSpPr>
        <p:spPr bwMode="auto">
          <a:xfrm>
            <a:off x="4421188" y="5900738"/>
            <a:ext cx="128587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16</a:t>
            </a:r>
          </a:p>
        </p:txBody>
      </p:sp>
      <p:sp>
        <p:nvSpPr>
          <p:cNvPr id="51260" name="Line 1084"/>
          <p:cNvSpPr>
            <a:spLocks noChangeShapeType="1"/>
          </p:cNvSpPr>
          <p:nvPr/>
        </p:nvSpPr>
        <p:spPr bwMode="auto">
          <a:xfrm flipH="1">
            <a:off x="4378325" y="5849938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1" name="Text Box 1085"/>
          <p:cNvSpPr txBox="1">
            <a:spLocks noChangeArrowheads="1"/>
          </p:cNvSpPr>
          <p:nvPr/>
        </p:nvSpPr>
        <p:spPr bwMode="auto">
          <a:xfrm>
            <a:off x="5573713" y="5824538"/>
            <a:ext cx="82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4</a:t>
            </a:r>
          </a:p>
        </p:txBody>
      </p:sp>
      <p:sp>
        <p:nvSpPr>
          <p:cNvPr id="51262" name="Text Box 1086"/>
          <p:cNvSpPr txBox="1">
            <a:spLocks noChangeArrowheads="1"/>
          </p:cNvSpPr>
          <p:nvPr/>
        </p:nvSpPr>
        <p:spPr bwMode="auto">
          <a:xfrm>
            <a:off x="5686425" y="5900738"/>
            <a:ext cx="128588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800" b="1"/>
              <a:t>16</a:t>
            </a:r>
          </a:p>
        </p:txBody>
      </p:sp>
      <p:sp>
        <p:nvSpPr>
          <p:cNvPr id="51263" name="Line 1087"/>
          <p:cNvSpPr>
            <a:spLocks noChangeShapeType="1"/>
          </p:cNvSpPr>
          <p:nvPr/>
        </p:nvSpPr>
        <p:spPr bwMode="auto">
          <a:xfrm flipH="1">
            <a:off x="5643563" y="5849938"/>
            <a:ext cx="4127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33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Coat color?</a:t>
            </a:r>
          </a:p>
          <a:p>
            <a:r>
              <a:rPr lang="en-US" sz="2400" dirty="0" smtClean="0"/>
              <a:t>B = Black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 = Brown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7345363" y="533400"/>
            <a:ext cx="1644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Pigment deposited in hair?</a:t>
            </a:r>
          </a:p>
          <a:p>
            <a:endParaRPr lang="en-US" sz="2400" dirty="0" smtClean="0"/>
          </a:p>
          <a:p>
            <a:r>
              <a:rPr lang="en-US" sz="2400" dirty="0" smtClean="0"/>
              <a:t>C = Yes, colored fur</a:t>
            </a:r>
          </a:p>
          <a:p>
            <a:endParaRPr lang="en-US" sz="2400" dirty="0" smtClean="0"/>
          </a:p>
          <a:p>
            <a:r>
              <a:rPr lang="en-US" sz="2400" dirty="0" smtClean="0"/>
              <a:t>c = no, no color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Polygenic Inheritance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2806922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b="1" dirty="0" smtClean="0"/>
              <a:t>Quantitative characteristics </a:t>
            </a:r>
            <a:r>
              <a:rPr lang="en-US" dirty="0" smtClean="0"/>
              <a:t>are those that have an entire spectrum of variation.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dirty="0" smtClean="0"/>
              <a:t>Examples: Skin color, height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dirty="0" smtClean="0"/>
              <a:t>This is caused by </a:t>
            </a:r>
            <a:r>
              <a:rPr lang="en-US" b="1" dirty="0" smtClean="0"/>
              <a:t>polygenic inheritance</a:t>
            </a:r>
            <a:r>
              <a:rPr lang="en-US" dirty="0" smtClean="0"/>
              <a:t>, when two or more genes affect the same trait.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7013"/>
            <a:ext cx="5688013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14-12</a:t>
            </a:r>
          </a:p>
        </p:txBody>
      </p:sp>
      <p:sp>
        <p:nvSpPr>
          <p:cNvPr id="53252" name="Text Box 1028"/>
          <p:cNvSpPr txBox="1">
            <a:spLocks noChangeArrowheads="1"/>
          </p:cNvSpPr>
          <p:nvPr/>
        </p:nvSpPr>
        <p:spPr bwMode="auto">
          <a:xfrm>
            <a:off x="2584450" y="2009775"/>
            <a:ext cx="609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aabbcc</a:t>
            </a:r>
            <a:endParaRPr kumimoji="0" lang="en-US" sz="1100" b="1"/>
          </a:p>
        </p:txBody>
      </p:sp>
      <p:sp>
        <p:nvSpPr>
          <p:cNvPr id="53253" name="Text Box 1029"/>
          <p:cNvSpPr txBox="1">
            <a:spLocks noChangeArrowheads="1"/>
          </p:cNvSpPr>
          <p:nvPr/>
        </p:nvSpPr>
        <p:spPr bwMode="auto">
          <a:xfrm>
            <a:off x="3240088" y="2009775"/>
            <a:ext cx="609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Aabbcc</a:t>
            </a:r>
            <a:endParaRPr kumimoji="0" lang="en-US" sz="1100" b="1"/>
          </a:p>
        </p:txBody>
      </p:sp>
      <p:sp>
        <p:nvSpPr>
          <p:cNvPr id="53254" name="Text Box 1030"/>
          <p:cNvSpPr txBox="1">
            <a:spLocks noChangeArrowheads="1"/>
          </p:cNvSpPr>
          <p:nvPr/>
        </p:nvSpPr>
        <p:spPr bwMode="auto">
          <a:xfrm>
            <a:off x="3906838" y="2009775"/>
            <a:ext cx="609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AaBbcc</a:t>
            </a:r>
            <a:endParaRPr kumimoji="0" lang="en-US" sz="1100" b="1"/>
          </a:p>
        </p:txBody>
      </p:sp>
      <p:sp>
        <p:nvSpPr>
          <p:cNvPr id="53255" name="Text Box 1031"/>
          <p:cNvSpPr txBox="1">
            <a:spLocks noChangeArrowheads="1"/>
          </p:cNvSpPr>
          <p:nvPr/>
        </p:nvSpPr>
        <p:spPr bwMode="auto">
          <a:xfrm>
            <a:off x="4573588" y="2009775"/>
            <a:ext cx="609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AaBbCc</a:t>
            </a:r>
            <a:endParaRPr kumimoji="0" lang="en-US" sz="1100" b="1"/>
          </a:p>
        </p:txBody>
      </p:sp>
      <p:sp>
        <p:nvSpPr>
          <p:cNvPr id="53256" name="Text Box 1032"/>
          <p:cNvSpPr txBox="1">
            <a:spLocks noChangeArrowheads="1"/>
          </p:cNvSpPr>
          <p:nvPr/>
        </p:nvSpPr>
        <p:spPr bwMode="auto">
          <a:xfrm>
            <a:off x="5214938" y="2009775"/>
            <a:ext cx="609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AABbCc</a:t>
            </a:r>
            <a:endParaRPr kumimoji="0" lang="en-US" sz="1100" b="1"/>
          </a:p>
        </p:txBody>
      </p:sp>
      <p:sp>
        <p:nvSpPr>
          <p:cNvPr id="53257" name="Text Box 1033"/>
          <p:cNvSpPr txBox="1">
            <a:spLocks noChangeArrowheads="1"/>
          </p:cNvSpPr>
          <p:nvPr/>
        </p:nvSpPr>
        <p:spPr bwMode="auto">
          <a:xfrm>
            <a:off x="5888038" y="2009775"/>
            <a:ext cx="609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AABBCc</a:t>
            </a:r>
            <a:endParaRPr kumimoji="0" lang="en-US" sz="1100" b="1"/>
          </a:p>
        </p:txBody>
      </p:sp>
      <p:sp>
        <p:nvSpPr>
          <p:cNvPr id="53258" name="Text Box 1034"/>
          <p:cNvSpPr txBox="1">
            <a:spLocks noChangeArrowheads="1"/>
          </p:cNvSpPr>
          <p:nvPr/>
        </p:nvSpPr>
        <p:spPr bwMode="auto">
          <a:xfrm>
            <a:off x="6554788" y="2009775"/>
            <a:ext cx="609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AABBCC</a:t>
            </a:r>
            <a:endParaRPr kumimoji="0" lang="en-US" sz="1100" b="1"/>
          </a:p>
        </p:txBody>
      </p:sp>
      <p:sp>
        <p:nvSpPr>
          <p:cNvPr id="53259" name="Text Box 1035"/>
          <p:cNvSpPr txBox="1">
            <a:spLocks noChangeArrowheads="1"/>
          </p:cNvSpPr>
          <p:nvPr/>
        </p:nvSpPr>
        <p:spPr bwMode="auto">
          <a:xfrm>
            <a:off x="5157788" y="771525"/>
            <a:ext cx="609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AaBbCc</a:t>
            </a:r>
            <a:endParaRPr kumimoji="0" lang="en-US" sz="1100" b="1"/>
          </a:p>
        </p:txBody>
      </p:sp>
      <p:sp>
        <p:nvSpPr>
          <p:cNvPr id="53260" name="Text Box 1036"/>
          <p:cNvSpPr txBox="1">
            <a:spLocks noChangeArrowheads="1"/>
          </p:cNvSpPr>
          <p:nvPr/>
        </p:nvSpPr>
        <p:spPr bwMode="auto">
          <a:xfrm>
            <a:off x="4002088" y="771525"/>
            <a:ext cx="609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 i="1"/>
              <a:t>AaBbCc</a:t>
            </a:r>
            <a:endParaRPr kumimoji="0" lang="en-US" sz="1100" b="1"/>
          </a:p>
        </p:txBody>
      </p:sp>
      <p:sp>
        <p:nvSpPr>
          <p:cNvPr id="53261" name="Text Box 1037"/>
          <p:cNvSpPr txBox="1">
            <a:spLocks noChangeArrowheads="1"/>
          </p:cNvSpPr>
          <p:nvPr/>
        </p:nvSpPr>
        <p:spPr bwMode="auto">
          <a:xfrm>
            <a:off x="2225675" y="2403475"/>
            <a:ext cx="3508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baseline="30000"/>
              <a:t>20</a:t>
            </a:r>
            <a:r>
              <a:rPr kumimoji="0" lang="en-US" sz="1300" b="1"/>
              <a:t>/</a:t>
            </a:r>
            <a:r>
              <a:rPr kumimoji="0" lang="en-US" sz="900" b="1"/>
              <a:t>64</a:t>
            </a:r>
            <a:endParaRPr kumimoji="0" lang="en-US" sz="1300" b="1"/>
          </a:p>
        </p:txBody>
      </p:sp>
      <p:sp>
        <p:nvSpPr>
          <p:cNvPr id="53262" name="Text Box 1038"/>
          <p:cNvSpPr txBox="1">
            <a:spLocks noChangeArrowheads="1"/>
          </p:cNvSpPr>
          <p:nvPr/>
        </p:nvSpPr>
        <p:spPr bwMode="auto">
          <a:xfrm>
            <a:off x="2219325" y="3349625"/>
            <a:ext cx="3508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baseline="30000"/>
              <a:t>15</a:t>
            </a:r>
            <a:r>
              <a:rPr kumimoji="0" lang="en-US" sz="1300" b="1"/>
              <a:t>/</a:t>
            </a:r>
            <a:r>
              <a:rPr kumimoji="0" lang="en-US" sz="900" b="1"/>
              <a:t>64</a:t>
            </a:r>
            <a:endParaRPr kumimoji="0" lang="en-US" sz="1300" b="1"/>
          </a:p>
        </p:txBody>
      </p:sp>
      <p:sp>
        <p:nvSpPr>
          <p:cNvPr id="53263" name="Text Box 1039"/>
          <p:cNvSpPr txBox="1">
            <a:spLocks noChangeArrowheads="1"/>
          </p:cNvSpPr>
          <p:nvPr/>
        </p:nvSpPr>
        <p:spPr bwMode="auto">
          <a:xfrm>
            <a:off x="2257425" y="5060950"/>
            <a:ext cx="3508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baseline="30000"/>
              <a:t>6</a:t>
            </a:r>
            <a:r>
              <a:rPr kumimoji="0" lang="en-US" sz="1300" b="1"/>
              <a:t>/</a:t>
            </a:r>
            <a:r>
              <a:rPr kumimoji="0" lang="en-US" sz="900" b="1"/>
              <a:t>64</a:t>
            </a:r>
            <a:endParaRPr kumimoji="0" lang="en-US" sz="1300" b="1"/>
          </a:p>
        </p:txBody>
      </p:sp>
      <p:sp>
        <p:nvSpPr>
          <p:cNvPr id="53264" name="Text Box 1040"/>
          <p:cNvSpPr txBox="1">
            <a:spLocks noChangeArrowheads="1"/>
          </p:cNvSpPr>
          <p:nvPr/>
        </p:nvSpPr>
        <p:spPr bwMode="auto">
          <a:xfrm>
            <a:off x="2257425" y="5997575"/>
            <a:ext cx="3508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300" b="1" baseline="30000"/>
              <a:t>1</a:t>
            </a:r>
            <a:r>
              <a:rPr kumimoji="0" lang="en-US" sz="1300" b="1"/>
              <a:t>/</a:t>
            </a:r>
            <a:r>
              <a:rPr kumimoji="0" lang="en-US" sz="900" b="1"/>
              <a:t>64</a:t>
            </a:r>
            <a:endParaRPr kumimoji="0" lang="en-US" sz="1300" b="1"/>
          </a:p>
        </p:txBody>
      </p:sp>
      <p:sp>
        <p:nvSpPr>
          <p:cNvPr id="53265" name="Text Box 1041"/>
          <p:cNvSpPr txBox="1">
            <a:spLocks noChangeArrowheads="1"/>
          </p:cNvSpPr>
          <p:nvPr/>
        </p:nvSpPr>
        <p:spPr bwMode="auto">
          <a:xfrm rot="-5400000">
            <a:off x="1188244" y="4228307"/>
            <a:ext cx="18796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100" b="1"/>
              <a:t>Fraction of progeny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676400"/>
          </a:xfrm>
        </p:spPr>
        <p:txBody>
          <a:bodyPr/>
          <a:lstStyle/>
          <a:p>
            <a:pPr marL="12700" indent="-12700" eaLnBrk="1" hangingPunct="1"/>
            <a:r>
              <a:rPr lang="en-US" dirty="0" smtClean="0"/>
              <a:t>Environmental Impacts </a:t>
            </a:r>
            <a:r>
              <a:rPr lang="en-US" dirty="0" smtClean="0"/>
              <a:t>on Phenotype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590800"/>
            <a:ext cx="8534400" cy="3162404"/>
          </a:xfrm>
        </p:spPr>
        <p:txBody>
          <a:bodyPr/>
          <a:lstStyle/>
          <a:p>
            <a:pPr eaLnBrk="1" hangingPunct="1"/>
            <a:r>
              <a:rPr lang="en-US" dirty="0" smtClean="0"/>
              <a:t>Another departure from </a:t>
            </a:r>
            <a:r>
              <a:rPr lang="en-US" dirty="0" err="1" smtClean="0"/>
              <a:t>Mendelian</a:t>
            </a:r>
            <a:r>
              <a:rPr lang="en-US" dirty="0" smtClean="0"/>
              <a:t> genetics arises when the phenotype for a character depends on environment as well as genotype</a:t>
            </a:r>
          </a:p>
          <a:p>
            <a:pPr eaLnBrk="1" hangingPunct="1"/>
            <a:r>
              <a:rPr lang="en-US" dirty="0" smtClean="0"/>
              <a:t>For example, hydrangea flowers of the same genotype range from blue-violet to pink, depending on soil acidity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14_13EnvironGeneInteract_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100138"/>
            <a:ext cx="85359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Human </a:t>
            </a:r>
            <a:r>
              <a:rPr lang="en-US" dirty="0" err="1" smtClean="0"/>
              <a:t>Mendelian</a:t>
            </a:r>
            <a:r>
              <a:rPr lang="en-US" dirty="0" smtClean="0"/>
              <a:t> Traits</a:t>
            </a:r>
            <a:endParaRPr 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534400" cy="3017838"/>
          </a:xfrm>
        </p:spPr>
        <p:txBody>
          <a:bodyPr/>
          <a:lstStyle/>
          <a:p>
            <a:pPr eaLnBrk="1" hangingPunct="1"/>
            <a:r>
              <a:rPr lang="en-US" dirty="0" smtClean="0"/>
              <a:t>Humans are not good subjects for genetic research because generation time is too long; parents produce relatively few offspring; and breeding experiments are unacceptable</a:t>
            </a:r>
          </a:p>
          <a:p>
            <a:pPr eaLnBrk="1" hangingPunct="1"/>
            <a:r>
              <a:rPr lang="en-US" dirty="0" smtClean="0"/>
              <a:t>However, basic </a:t>
            </a:r>
            <a:r>
              <a:rPr lang="en-US" dirty="0" err="1" smtClean="0"/>
              <a:t>Mendelian</a:t>
            </a:r>
            <a:r>
              <a:rPr lang="en-US" dirty="0" smtClean="0"/>
              <a:t> genetics endures as the foundation of human genetics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Pedigree Analysis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A pedigree is a family tree that describes the interrelationships of parents and children across generations</a:t>
            </a:r>
          </a:p>
          <a:p>
            <a:pPr eaLnBrk="1" hangingPunct="1"/>
            <a:r>
              <a:rPr lang="en-US" dirty="0" smtClean="0"/>
              <a:t>Inheritance patterns of particular traits can be traced and described using pedigrees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27013"/>
            <a:ext cx="5084763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14-2</a:t>
            </a:r>
          </a:p>
        </p:txBody>
      </p:sp>
      <p:sp>
        <p:nvSpPr>
          <p:cNvPr id="10244" name="Text Box 1028"/>
          <p:cNvSpPr txBox="1">
            <a:spLocks noChangeArrowheads="1"/>
          </p:cNvSpPr>
          <p:nvPr/>
        </p:nvSpPr>
        <p:spPr bwMode="auto">
          <a:xfrm>
            <a:off x="4006850" y="390525"/>
            <a:ext cx="1435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Removed stamens</a:t>
            </a:r>
          </a:p>
          <a:p>
            <a:r>
              <a:rPr kumimoji="0" lang="en-US" sz="1100" b="1"/>
              <a:t>from purple flower</a:t>
            </a:r>
          </a:p>
        </p:txBody>
      </p:sp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5162550" y="854075"/>
            <a:ext cx="13906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Transferred sperm-</a:t>
            </a:r>
          </a:p>
          <a:p>
            <a:r>
              <a:rPr kumimoji="0" lang="en-US" sz="1100" b="1"/>
              <a:t>bearing pollen from</a:t>
            </a:r>
          </a:p>
          <a:p>
            <a:r>
              <a:rPr kumimoji="0" lang="en-US" sz="1100" b="1"/>
              <a:t>stamens of white</a:t>
            </a:r>
          </a:p>
          <a:p>
            <a:r>
              <a:rPr kumimoji="0" lang="en-US" sz="1100" b="1"/>
              <a:t>flower to egg-</a:t>
            </a:r>
          </a:p>
          <a:p>
            <a:r>
              <a:rPr kumimoji="0" lang="en-US" sz="1100" b="1"/>
              <a:t>bearing carpel of</a:t>
            </a:r>
          </a:p>
          <a:p>
            <a:r>
              <a:rPr kumimoji="0" lang="en-US" sz="1100" b="1"/>
              <a:t>purple flower</a:t>
            </a:r>
          </a:p>
        </p:txBody>
      </p:sp>
      <p:sp>
        <p:nvSpPr>
          <p:cNvPr id="10246" name="Text Box 1030"/>
          <p:cNvSpPr txBox="1">
            <a:spLocks noChangeArrowheads="1"/>
          </p:cNvSpPr>
          <p:nvPr/>
        </p:nvSpPr>
        <p:spPr bwMode="auto">
          <a:xfrm>
            <a:off x="4524375" y="3033713"/>
            <a:ext cx="536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Carpel</a:t>
            </a:r>
          </a:p>
        </p:txBody>
      </p:sp>
      <p:sp>
        <p:nvSpPr>
          <p:cNvPr id="10247" name="Text Box 1031"/>
          <p:cNvSpPr txBox="1">
            <a:spLocks noChangeArrowheads="1"/>
          </p:cNvSpPr>
          <p:nvPr/>
        </p:nvSpPr>
        <p:spPr bwMode="auto">
          <a:xfrm>
            <a:off x="5127625" y="2963863"/>
            <a:ext cx="612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Stamens</a:t>
            </a:r>
          </a:p>
        </p:txBody>
      </p:sp>
      <p:sp>
        <p:nvSpPr>
          <p:cNvPr id="10248" name="Line 1032"/>
          <p:cNvSpPr>
            <a:spLocks noChangeShapeType="1"/>
          </p:cNvSpPr>
          <p:nvPr/>
        </p:nvSpPr>
        <p:spPr bwMode="auto">
          <a:xfrm>
            <a:off x="4337050" y="2647950"/>
            <a:ext cx="15875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1033"/>
          <p:cNvSpPr>
            <a:spLocks noChangeShapeType="1"/>
          </p:cNvSpPr>
          <p:nvPr/>
        </p:nvSpPr>
        <p:spPr bwMode="auto">
          <a:xfrm flipH="1">
            <a:off x="5403850" y="2673350"/>
            <a:ext cx="381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1034"/>
          <p:cNvSpPr txBox="1">
            <a:spLocks noChangeArrowheads="1"/>
          </p:cNvSpPr>
          <p:nvPr/>
        </p:nvSpPr>
        <p:spPr bwMode="auto">
          <a:xfrm>
            <a:off x="2320925" y="2379663"/>
            <a:ext cx="803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Parental</a:t>
            </a:r>
          </a:p>
          <a:p>
            <a:r>
              <a:rPr kumimoji="0" lang="en-US" sz="1100" b="1"/>
              <a:t>generation</a:t>
            </a:r>
          </a:p>
          <a:p>
            <a:r>
              <a:rPr kumimoji="0" lang="en-US" sz="1100" b="1"/>
              <a:t>(P)</a:t>
            </a:r>
          </a:p>
        </p:txBody>
      </p:sp>
      <p:sp>
        <p:nvSpPr>
          <p:cNvPr id="10251" name="Text Box 1035"/>
          <p:cNvSpPr txBox="1">
            <a:spLocks noChangeArrowheads="1"/>
          </p:cNvSpPr>
          <p:nvPr/>
        </p:nvSpPr>
        <p:spPr bwMode="auto">
          <a:xfrm>
            <a:off x="2536825" y="3319463"/>
            <a:ext cx="123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Pollinated carpel</a:t>
            </a:r>
          </a:p>
          <a:p>
            <a:r>
              <a:rPr kumimoji="0" lang="en-US" sz="1100" b="1"/>
              <a:t>matured into pod</a:t>
            </a:r>
          </a:p>
        </p:txBody>
      </p:sp>
      <p:sp>
        <p:nvSpPr>
          <p:cNvPr id="10252" name="Text Box 1036"/>
          <p:cNvSpPr txBox="1">
            <a:spLocks noChangeArrowheads="1"/>
          </p:cNvSpPr>
          <p:nvPr/>
        </p:nvSpPr>
        <p:spPr bwMode="auto">
          <a:xfrm>
            <a:off x="5467350" y="4248150"/>
            <a:ext cx="1100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Planted seeds</a:t>
            </a:r>
          </a:p>
          <a:p>
            <a:r>
              <a:rPr kumimoji="0" lang="en-US" sz="1100" b="1"/>
              <a:t>from pod</a:t>
            </a:r>
          </a:p>
        </p:txBody>
      </p:sp>
      <p:sp>
        <p:nvSpPr>
          <p:cNvPr id="10253" name="Text Box 1037"/>
          <p:cNvSpPr txBox="1">
            <a:spLocks noChangeArrowheads="1"/>
          </p:cNvSpPr>
          <p:nvPr/>
        </p:nvSpPr>
        <p:spPr bwMode="auto">
          <a:xfrm>
            <a:off x="5645150" y="4895850"/>
            <a:ext cx="7508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Examined</a:t>
            </a:r>
          </a:p>
          <a:p>
            <a:r>
              <a:rPr kumimoji="0" lang="en-US" sz="1100" b="1"/>
              <a:t>offspring:</a:t>
            </a:r>
          </a:p>
          <a:p>
            <a:r>
              <a:rPr kumimoji="0" lang="en-US" sz="1100" b="1"/>
              <a:t>all purple</a:t>
            </a:r>
          </a:p>
          <a:p>
            <a:r>
              <a:rPr kumimoji="0" lang="en-US" sz="1100" b="1"/>
              <a:t>flowers</a:t>
            </a:r>
          </a:p>
        </p:txBody>
      </p:sp>
      <p:sp>
        <p:nvSpPr>
          <p:cNvPr id="10254" name="Text Box 1038"/>
          <p:cNvSpPr txBox="1">
            <a:spLocks noChangeArrowheads="1"/>
          </p:cNvSpPr>
          <p:nvPr/>
        </p:nvSpPr>
        <p:spPr bwMode="auto">
          <a:xfrm>
            <a:off x="2320925" y="5178425"/>
            <a:ext cx="7508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100" b="1"/>
              <a:t>First</a:t>
            </a:r>
          </a:p>
          <a:p>
            <a:r>
              <a:rPr kumimoji="0" lang="en-US" sz="1100" b="1"/>
              <a:t>generation</a:t>
            </a:r>
          </a:p>
          <a:p>
            <a:r>
              <a:rPr kumimoji="0" lang="en-US" sz="1100" b="1"/>
              <a:t>offspring</a:t>
            </a:r>
          </a:p>
          <a:p>
            <a:r>
              <a:rPr kumimoji="0" lang="en-US" sz="1100" b="1"/>
              <a:t>(F</a:t>
            </a:r>
            <a:r>
              <a:rPr kumimoji="0" lang="en-US" sz="1100" b="1" baseline="-25000"/>
              <a:t>1</a:t>
            </a:r>
            <a:r>
              <a:rPr kumimoji="0" lang="en-US" sz="1100" b="1"/>
              <a:t>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92113"/>
            <a:ext cx="8535987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14-14a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684338" y="782638"/>
            <a:ext cx="609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562225" y="782638"/>
            <a:ext cx="508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625850" y="782638"/>
            <a:ext cx="508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473575" y="782638"/>
            <a:ext cx="508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717925" y="2166938"/>
            <a:ext cx="508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403725" y="2166938"/>
            <a:ext cx="508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924175" y="2166938"/>
            <a:ext cx="508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416175" y="2166938"/>
            <a:ext cx="508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1901825" y="2166938"/>
            <a:ext cx="508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374775" y="2166938"/>
            <a:ext cx="508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957513" y="3521075"/>
            <a:ext cx="508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656013" y="3521075"/>
            <a:ext cx="508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2909888" y="3802063"/>
            <a:ext cx="5921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/>
              <a:t>or</a:t>
            </a:r>
          </a:p>
          <a:p>
            <a:pPr algn="ctr"/>
            <a:r>
              <a:rPr kumimoji="0" lang="en-US" sz="1700" b="1" i="1"/>
              <a:t>Ww</a:t>
            </a:r>
            <a:endParaRPr kumimoji="0" lang="en-US" sz="1700" b="1"/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4573588" y="5440363"/>
            <a:ext cx="21796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/>
              <a:t>No widow’s peak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6877050" y="2906713"/>
            <a:ext cx="16843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/>
              <a:t>Third</a:t>
            </a:r>
          </a:p>
          <a:p>
            <a:pPr algn="ctr"/>
            <a:r>
              <a:rPr kumimoji="0" lang="en-US" sz="1700" b="1"/>
              <a:t>generation</a:t>
            </a:r>
          </a:p>
          <a:p>
            <a:pPr algn="ctr"/>
            <a:r>
              <a:rPr kumimoji="0" lang="en-US" sz="1700" b="1"/>
              <a:t>(two sisters)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509588" y="5440363"/>
            <a:ext cx="21796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/>
              <a:t>Widow’s peak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6605588" y="1592263"/>
            <a:ext cx="2266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/>
              <a:t>Second generation</a:t>
            </a:r>
          </a:p>
          <a:p>
            <a:pPr algn="ctr"/>
            <a:r>
              <a:rPr kumimoji="0" lang="en-US" sz="1700" b="1"/>
              <a:t>(parents plus aunts</a:t>
            </a:r>
          </a:p>
          <a:p>
            <a:pPr algn="ctr"/>
            <a:r>
              <a:rPr kumimoji="0" lang="en-US" sz="1700" b="1"/>
              <a:t>and uncles)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6591300" y="527050"/>
            <a:ext cx="22669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700" b="1"/>
              <a:t>First generation</a:t>
            </a:r>
          </a:p>
          <a:p>
            <a:pPr algn="ctr"/>
            <a:r>
              <a:rPr kumimoji="0" lang="en-US" sz="1700" b="1"/>
              <a:t>(grandparents)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814388" y="5981700"/>
            <a:ext cx="338613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800" b="1"/>
              <a:t>Dominant trait (widow’s peak)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27013"/>
            <a:ext cx="8323263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14-14b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73088" y="354013"/>
            <a:ext cx="2276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/>
              <a:t>First generation</a:t>
            </a:r>
          </a:p>
          <a:p>
            <a:pPr algn="ctr"/>
            <a:r>
              <a:rPr kumimoji="0" lang="en-US" sz="1800" b="1"/>
              <a:t>(grandparents)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989388" y="627063"/>
            <a:ext cx="54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 i="1"/>
              <a:t>Ff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872038" y="627063"/>
            <a:ext cx="54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 i="1"/>
              <a:t>Ff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259138" y="2093913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 i="1"/>
              <a:t>FF </a:t>
            </a:r>
            <a:r>
              <a:rPr kumimoji="0" lang="en-US" sz="1800" b="1"/>
              <a:t>or</a:t>
            </a:r>
            <a:r>
              <a:rPr kumimoji="0" lang="en-US" sz="1800" b="1" i="1"/>
              <a:t> Ff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306888" y="2093913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 i="1"/>
              <a:t>ff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4846638" y="2093913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 i="1"/>
              <a:t>ff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360988" y="2093913"/>
            <a:ext cx="33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 i="1"/>
              <a:t>Ff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6205538" y="2093913"/>
            <a:ext cx="33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 i="1"/>
              <a:t>Ff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6103938" y="627063"/>
            <a:ext cx="33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 i="1"/>
              <a:t>ff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6961188" y="2093913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 i="1"/>
              <a:t>ff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6980238" y="627063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 i="1"/>
              <a:t>Ff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555625" y="1473200"/>
            <a:ext cx="22764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/>
              <a:t>Second generation</a:t>
            </a:r>
          </a:p>
          <a:p>
            <a:pPr algn="ctr"/>
            <a:r>
              <a:rPr kumimoji="0" lang="en-US" sz="1800" b="1"/>
              <a:t>(parents plus aunts</a:t>
            </a:r>
          </a:p>
          <a:p>
            <a:pPr algn="ctr"/>
            <a:r>
              <a:rPr kumimoji="0" lang="en-US" sz="1800" b="1"/>
              <a:t>and uncles)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555625" y="2862263"/>
            <a:ext cx="227647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/>
              <a:t>Third</a:t>
            </a:r>
          </a:p>
          <a:p>
            <a:pPr algn="ctr"/>
            <a:r>
              <a:rPr kumimoji="0" lang="en-US" sz="1800" b="1"/>
              <a:t>generation</a:t>
            </a:r>
          </a:p>
          <a:p>
            <a:pPr algn="ctr"/>
            <a:r>
              <a:rPr kumimoji="0" lang="en-US" sz="1800" b="1"/>
              <a:t>(two sisters)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2740025" y="5538788"/>
            <a:ext cx="227647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/>
              <a:t>Attached earlobe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6832600" y="5486400"/>
            <a:ext cx="2276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/>
              <a:t>Free earlobe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5427663" y="3527425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 i="1"/>
              <a:t>ff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6138863" y="3527425"/>
            <a:ext cx="3778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800" b="1" i="1"/>
              <a:t>FF</a:t>
            </a:r>
          </a:p>
          <a:p>
            <a:pPr algn="ctr"/>
            <a:r>
              <a:rPr kumimoji="0" lang="en-US" sz="1800" b="1"/>
              <a:t>or</a:t>
            </a:r>
            <a:endParaRPr kumimoji="0" lang="en-US" sz="1800" b="1" i="1"/>
          </a:p>
          <a:p>
            <a:pPr algn="ctr"/>
            <a:r>
              <a:rPr kumimoji="0" lang="en-US" sz="1800" b="1" i="1"/>
              <a:t>Ff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966788" y="6140450"/>
            <a:ext cx="44608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800" b="1"/>
              <a:t>Recessive trait (attached earlobe)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20129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Pedigrees can also be used to make predictions about future offspring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We can use the multiplication and addition rules to predict the probability of specific phenotypes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Recessively Inherited Disorders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32956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Many genetic disorders are inherited in a recessive manner</a:t>
            </a:r>
          </a:p>
          <a:p>
            <a:pPr eaLnBrk="1" hangingPunct="1"/>
            <a:r>
              <a:rPr lang="en-US" sz="2800" dirty="0" smtClean="0"/>
              <a:t>Recessively inherited disorders show up only in individuals </a:t>
            </a:r>
            <a:r>
              <a:rPr lang="en-US" sz="2800" u="sng" dirty="0" smtClean="0"/>
              <a:t>homozygous</a:t>
            </a:r>
            <a:r>
              <a:rPr lang="en-US" sz="2800" dirty="0" smtClean="0"/>
              <a:t> for the allele</a:t>
            </a:r>
          </a:p>
          <a:p>
            <a:pPr eaLnBrk="1" hangingPunct="1"/>
            <a:r>
              <a:rPr lang="en-US" sz="2800" dirty="0" smtClean="0"/>
              <a:t>Carriers are </a:t>
            </a:r>
            <a:r>
              <a:rPr lang="en-US" sz="2800" u="sng" dirty="0" smtClean="0"/>
              <a:t>heterozygous</a:t>
            </a:r>
            <a:r>
              <a:rPr lang="en-US" sz="2800" dirty="0" smtClean="0"/>
              <a:t> individuals who carry the recessive allele but are phenotypically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Cystic Fibrosis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8105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Cystic fibrosis is the most common lethal genetic disease in the United States</a:t>
            </a:r>
            <a:r>
              <a:rPr lang="en-US" sz="2800" dirty="0" smtClean="0"/>
              <a:t>, striking </a:t>
            </a:r>
            <a:r>
              <a:rPr lang="en-US" sz="2800" dirty="0" smtClean="0"/>
              <a:t>one out of every 2,500 people of European descent </a:t>
            </a:r>
          </a:p>
          <a:p>
            <a:pPr eaLnBrk="1" hangingPunct="1"/>
            <a:r>
              <a:rPr lang="en-US" sz="2800" dirty="0" smtClean="0"/>
              <a:t>The cystic fibrosis allele results in a defective protein transport channel in cell membranes.</a:t>
            </a:r>
          </a:p>
          <a:p>
            <a:pPr lvl="1" eaLnBrk="1" hangingPunct="1"/>
            <a:r>
              <a:rPr lang="en-US" sz="2400" dirty="0" smtClean="0"/>
              <a:t>Controls transportation of </a:t>
            </a:r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ions.</a:t>
            </a:r>
          </a:p>
          <a:p>
            <a:pPr eaLnBrk="1" hangingPunct="1"/>
            <a:r>
              <a:rPr lang="en-US" sz="2800" dirty="0" smtClean="0"/>
              <a:t>Symptoms include mucus buildup in some internal organs and abnormal absorption of nutrients in the small intestine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Sickle-Cell Disease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5215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Sickle-cell disease affects one out of 400 African-Americans.</a:t>
            </a:r>
          </a:p>
          <a:p>
            <a:pPr eaLnBrk="1" hangingPunct="1"/>
            <a:r>
              <a:rPr lang="en-US" sz="2800" dirty="0" smtClean="0"/>
              <a:t>The gene for Sickle-cell disease is recessive.</a:t>
            </a:r>
          </a:p>
          <a:p>
            <a:pPr eaLnBrk="1" hangingPunct="1"/>
            <a:r>
              <a:rPr lang="en-US" sz="2800" dirty="0" smtClean="0"/>
              <a:t>A homozygous recessive individual will have a substitution of a single amino acid in the hemoglobin protein in red blood cells.</a:t>
            </a:r>
          </a:p>
          <a:p>
            <a:pPr lvl="1" eaLnBrk="1" hangingPunct="1"/>
            <a:r>
              <a:rPr lang="en-US" sz="2000" dirty="0" smtClean="0"/>
              <a:t>This causes the red blood cells to be misshapen.</a:t>
            </a:r>
          </a:p>
          <a:p>
            <a:pPr lvl="1" eaLnBrk="1" hangingPunct="1"/>
            <a:r>
              <a:rPr lang="en-US" sz="2000" dirty="0" smtClean="0"/>
              <a:t>Symptoms include physical weakness, pain, organ damage, and even paralysis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Mating of Close Relatives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209595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Most genetic defects and disorders are caused by recessive genes.</a:t>
            </a:r>
          </a:p>
          <a:p>
            <a:pPr eaLnBrk="1" hangingPunct="1"/>
            <a:r>
              <a:rPr lang="en-US" sz="2800" dirty="0" smtClean="0"/>
              <a:t>The likeliness of a child inheriting one of these disorders increases when inbreeding occurs.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534400" cy="366869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Mendel chose to track only those characters that varied in an “either-or” </a:t>
            </a:r>
            <a:r>
              <a:rPr lang="en-US" sz="2800" dirty="0" smtClean="0"/>
              <a:t>manner.</a:t>
            </a:r>
          </a:p>
          <a:p>
            <a:pPr lvl="1"/>
            <a:r>
              <a:rPr lang="en-US" sz="2000" dirty="0" smtClean="0"/>
              <a:t>Two varieties of a trait, such as wrinkled or smooth seeds.</a:t>
            </a:r>
            <a:endParaRPr lang="en-US" sz="2000" dirty="0" smtClean="0"/>
          </a:p>
          <a:p>
            <a:pPr eaLnBrk="1" hangingPunct="1"/>
            <a:r>
              <a:rPr lang="en-US" sz="2800" dirty="0" smtClean="0"/>
              <a:t>He also used varieties that were “true-breeding” (plants that produce offspring of the same variety when they self-pollinate)</a:t>
            </a:r>
          </a:p>
          <a:p>
            <a:pPr lvl="1" eaLnBrk="1" hangingPunct="1"/>
            <a:r>
              <a:rPr lang="en-US" sz="2000" dirty="0" smtClean="0"/>
              <a:t>For example, a plant with white flowers that only produces white flowered offspring.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4275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In a typical experiment, Mendel mated two contrasting, true-breeding varieties, a process called </a:t>
            </a:r>
            <a:r>
              <a:rPr lang="en-US" sz="2800" b="1" dirty="0" smtClean="0"/>
              <a:t>hybridization</a:t>
            </a:r>
            <a:r>
              <a:rPr lang="en-US" sz="2800" dirty="0" smtClean="0"/>
              <a:t>.</a:t>
            </a:r>
            <a:endParaRPr lang="en-US" sz="2800" b="1" dirty="0" smtClean="0"/>
          </a:p>
          <a:p>
            <a:pPr eaLnBrk="1" hangingPunct="1"/>
            <a:r>
              <a:rPr lang="en-US" sz="2800" dirty="0" smtClean="0"/>
              <a:t>The true-breeding parents are the </a:t>
            </a:r>
            <a:r>
              <a:rPr lang="en-US" sz="2800" b="1" dirty="0" smtClean="0"/>
              <a:t>P </a:t>
            </a:r>
            <a:r>
              <a:rPr lang="en-US" sz="2800" b="1" dirty="0" smtClean="0"/>
              <a:t>generation.</a:t>
            </a:r>
            <a:endParaRPr lang="en-US" sz="2800" b="1" dirty="0" smtClean="0"/>
          </a:p>
          <a:p>
            <a:pPr eaLnBrk="1" hangingPunct="1"/>
            <a:r>
              <a:rPr lang="en-US" sz="2800" dirty="0" smtClean="0"/>
              <a:t>The hybrid offspring of the P generation are called the </a:t>
            </a:r>
            <a:r>
              <a:rPr lang="en-US" sz="2800" b="1" dirty="0" smtClean="0"/>
              <a:t>F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</a:t>
            </a:r>
            <a:r>
              <a:rPr lang="en-US" sz="2800" b="1" dirty="0" smtClean="0"/>
              <a:t>generation.</a:t>
            </a:r>
            <a:endParaRPr lang="en-US" sz="2800" b="1" dirty="0" smtClean="0"/>
          </a:p>
          <a:p>
            <a:pPr eaLnBrk="1" hangingPunct="1"/>
            <a:r>
              <a:rPr lang="en-US" sz="2800" dirty="0" smtClean="0"/>
              <a:t>When 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individuals self-pollinate, the </a:t>
            </a:r>
            <a:r>
              <a:rPr lang="en-US" sz="2800" b="1" dirty="0" smtClean="0"/>
              <a:t>F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generation</a:t>
            </a:r>
            <a:r>
              <a:rPr lang="en-US" sz="2800" dirty="0" smtClean="0"/>
              <a:t> is </a:t>
            </a:r>
            <a:r>
              <a:rPr lang="en-US" sz="2800" dirty="0" smtClean="0"/>
              <a:t>produced.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Law of Segregation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When Mendel crossed contrasting, true-breeding white and purple flowered pea plants, all of the F</a:t>
            </a:r>
            <a:r>
              <a:rPr lang="en-US" baseline="-25000" dirty="0" smtClean="0"/>
              <a:t>1</a:t>
            </a:r>
            <a:r>
              <a:rPr lang="en-US" dirty="0" smtClean="0"/>
              <a:t> hybrids were </a:t>
            </a:r>
            <a:r>
              <a:rPr lang="en-US" dirty="0" smtClean="0"/>
              <a:t>purple</a:t>
            </a:r>
          </a:p>
          <a:p>
            <a:pPr eaLnBrk="1" hangingPunct="1"/>
            <a:r>
              <a:rPr lang="en-US" dirty="0" smtClean="0"/>
              <a:t>When </a:t>
            </a:r>
            <a:r>
              <a:rPr lang="en-US" dirty="0" smtClean="0"/>
              <a:t>Mendel crossed the F</a:t>
            </a:r>
            <a:r>
              <a:rPr lang="en-US" baseline="-25000" dirty="0" smtClean="0"/>
              <a:t>1</a:t>
            </a:r>
            <a:r>
              <a:rPr lang="en-US" dirty="0" smtClean="0"/>
              <a:t> hybrids, about 75% of the generation had purple flowers, 25% had white flowers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Why did the white flower color disappear from the first generation, then re-appear during the second?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27013"/>
            <a:ext cx="65293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14-3</a:t>
            </a: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2087563" y="787400"/>
            <a:ext cx="1277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600" b="1"/>
              <a:t>P Generation</a:t>
            </a:r>
          </a:p>
        </p:txBody>
      </p:sp>
      <p:sp>
        <p:nvSpPr>
          <p:cNvPr id="14341" name="Text Box 1029"/>
          <p:cNvSpPr txBox="1">
            <a:spLocks noChangeArrowheads="1"/>
          </p:cNvSpPr>
          <p:nvPr/>
        </p:nvSpPr>
        <p:spPr bwMode="auto">
          <a:xfrm>
            <a:off x="2016125" y="1136650"/>
            <a:ext cx="12779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600" b="1"/>
              <a:t>(true-breeding</a:t>
            </a:r>
          </a:p>
          <a:p>
            <a:pPr algn="ctr"/>
            <a:r>
              <a:rPr kumimoji="0" lang="en-US" sz="1600" b="1"/>
              <a:t>parents)</a:t>
            </a:r>
          </a:p>
        </p:txBody>
      </p:sp>
      <p:sp>
        <p:nvSpPr>
          <p:cNvPr id="14342" name="Text Box 1030"/>
          <p:cNvSpPr txBox="1">
            <a:spLocks noChangeArrowheads="1"/>
          </p:cNvSpPr>
          <p:nvPr/>
        </p:nvSpPr>
        <p:spPr bwMode="auto">
          <a:xfrm>
            <a:off x="2052638" y="2989263"/>
            <a:ext cx="1277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600" b="1"/>
              <a:t>F</a:t>
            </a:r>
            <a:r>
              <a:rPr kumimoji="0" lang="en-US" sz="1600" b="1" baseline="-25000"/>
              <a:t>1</a:t>
            </a:r>
            <a:r>
              <a:rPr kumimoji="0" lang="en-US" sz="1600" b="1"/>
              <a:t> Generation</a:t>
            </a:r>
          </a:p>
        </p:txBody>
      </p:sp>
      <p:sp>
        <p:nvSpPr>
          <p:cNvPr id="14343" name="Text Box 1031"/>
          <p:cNvSpPr txBox="1">
            <a:spLocks noChangeArrowheads="1"/>
          </p:cNvSpPr>
          <p:nvPr/>
        </p:nvSpPr>
        <p:spPr bwMode="auto">
          <a:xfrm>
            <a:off x="2297113" y="3333750"/>
            <a:ext cx="846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600" b="1"/>
              <a:t>(hybrids)</a:t>
            </a:r>
          </a:p>
        </p:txBody>
      </p:sp>
      <p:sp>
        <p:nvSpPr>
          <p:cNvPr id="14344" name="Text Box 1032"/>
          <p:cNvSpPr txBox="1">
            <a:spLocks noChangeArrowheads="1"/>
          </p:cNvSpPr>
          <p:nvPr/>
        </p:nvSpPr>
        <p:spPr bwMode="auto">
          <a:xfrm>
            <a:off x="2052638" y="4891088"/>
            <a:ext cx="1277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600" b="1"/>
              <a:t>F</a:t>
            </a:r>
            <a:r>
              <a:rPr kumimoji="0" lang="en-US" sz="1600" b="1" baseline="-25000"/>
              <a:t>2</a:t>
            </a:r>
            <a:r>
              <a:rPr kumimoji="0" lang="en-US" sz="1600" b="1"/>
              <a:t> Generation</a:t>
            </a:r>
          </a:p>
        </p:txBody>
      </p:sp>
      <p:sp>
        <p:nvSpPr>
          <p:cNvPr id="14345" name="Text Box 1033"/>
          <p:cNvSpPr txBox="1">
            <a:spLocks noChangeArrowheads="1"/>
          </p:cNvSpPr>
          <p:nvPr/>
        </p:nvSpPr>
        <p:spPr bwMode="auto">
          <a:xfrm>
            <a:off x="4789488" y="1443038"/>
            <a:ext cx="6969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600" b="1"/>
              <a:t>Purple</a:t>
            </a:r>
          </a:p>
          <a:p>
            <a:r>
              <a:rPr kumimoji="0" lang="en-US" sz="1600" b="1"/>
              <a:t>flowers</a:t>
            </a:r>
          </a:p>
        </p:txBody>
      </p:sp>
      <p:sp>
        <p:nvSpPr>
          <p:cNvPr id="14346" name="Text Box 1034"/>
          <p:cNvSpPr txBox="1">
            <a:spLocks noChangeArrowheads="1"/>
          </p:cNvSpPr>
          <p:nvPr/>
        </p:nvSpPr>
        <p:spPr bwMode="auto">
          <a:xfrm>
            <a:off x="5894388" y="1449388"/>
            <a:ext cx="6969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pPr algn="ctr"/>
            <a:r>
              <a:rPr kumimoji="0" lang="en-US" sz="1600" b="1"/>
              <a:t>White</a:t>
            </a:r>
          </a:p>
          <a:p>
            <a:pPr algn="ctr"/>
            <a:r>
              <a:rPr kumimoji="0" lang="en-US" sz="1600" b="1"/>
              <a:t>flowers</a:t>
            </a:r>
          </a:p>
        </p:txBody>
      </p:sp>
      <p:sp>
        <p:nvSpPr>
          <p:cNvPr id="14347" name="Text Box 1035"/>
          <p:cNvSpPr txBox="1">
            <a:spLocks noChangeArrowheads="1"/>
          </p:cNvSpPr>
          <p:nvPr/>
        </p:nvSpPr>
        <p:spPr bwMode="auto">
          <a:xfrm>
            <a:off x="5097463" y="3478213"/>
            <a:ext cx="13493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1" charset="2"/>
              </a:defRPr>
            </a:lvl9pPr>
          </a:lstStyle>
          <a:p>
            <a:r>
              <a:rPr kumimoji="0" lang="en-US" sz="1600" b="1"/>
              <a:t>All plants had</a:t>
            </a:r>
          </a:p>
          <a:p>
            <a:r>
              <a:rPr kumimoji="0" lang="en-US" sz="1600" b="1"/>
              <a:t>purple flowers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6786</TotalTime>
  <Words>2575</Words>
  <Application>Microsoft Office PowerPoint</Application>
  <PresentationFormat>On-screen Show (4:3)</PresentationFormat>
  <Paragraphs>629</Paragraphs>
  <Slides>56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Executive</vt:lpstr>
      <vt:lpstr>Mendelian Genetics</vt:lpstr>
      <vt:lpstr>PowerPoint Presentation</vt:lpstr>
      <vt:lpstr>Gregor Mendel</vt:lpstr>
      <vt:lpstr>Mendel’s Experimental, Quantitative Approach</vt:lpstr>
      <vt:lpstr>LE 14-2</vt:lpstr>
      <vt:lpstr>PowerPoint Presentation</vt:lpstr>
      <vt:lpstr>PowerPoint Presentation</vt:lpstr>
      <vt:lpstr>The Law of Segregation</vt:lpstr>
      <vt:lpstr>LE 14-3</vt:lpstr>
      <vt:lpstr>PowerPoint Presentation</vt:lpstr>
      <vt:lpstr>PowerPoint Presentation</vt:lpstr>
      <vt:lpstr>Mendel’s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14-5_2</vt:lpstr>
      <vt:lpstr>Useful Genetic Vocabulary</vt:lpstr>
      <vt:lpstr>PowerPoint Presentation</vt:lpstr>
      <vt:lpstr>LE 14-6</vt:lpstr>
      <vt:lpstr>The Testcross</vt:lpstr>
      <vt:lpstr>LE 14-7</vt:lpstr>
      <vt:lpstr>The Law of Independent Assortment</vt:lpstr>
      <vt:lpstr>PowerPoint Presentation</vt:lpstr>
      <vt:lpstr>LE 14-8</vt:lpstr>
      <vt:lpstr>PowerPoint Presentation</vt:lpstr>
      <vt:lpstr>Probability</vt:lpstr>
      <vt:lpstr>Multiplication Rule</vt:lpstr>
      <vt:lpstr>Addition Rule</vt:lpstr>
      <vt:lpstr>LE 14-9</vt:lpstr>
      <vt:lpstr>Other Inheritance Patterns</vt:lpstr>
      <vt:lpstr>Extending Mendelian Genetics for a Single Gene</vt:lpstr>
      <vt:lpstr>The Spectrum of Dominance </vt:lpstr>
      <vt:lpstr>Codominance</vt:lpstr>
      <vt:lpstr>PowerPoint Presentation</vt:lpstr>
      <vt:lpstr>Incomplete Dominance</vt:lpstr>
      <vt:lpstr>LE 14-10</vt:lpstr>
      <vt:lpstr>Frequency of Dominant Alleles</vt:lpstr>
      <vt:lpstr>PowerPoint Presentation</vt:lpstr>
      <vt:lpstr>Pleiotropy</vt:lpstr>
      <vt:lpstr>Epistasis</vt:lpstr>
      <vt:lpstr>PowerPoint Presentation</vt:lpstr>
      <vt:lpstr>Polygenic Inheritance</vt:lpstr>
      <vt:lpstr>LE 14-12</vt:lpstr>
      <vt:lpstr>Environmental Impacts on Phenotype</vt:lpstr>
      <vt:lpstr>PowerPoint Presentation</vt:lpstr>
      <vt:lpstr>Human Mendelian Traits</vt:lpstr>
      <vt:lpstr>Pedigree Analysis</vt:lpstr>
      <vt:lpstr>LE 14-14a</vt:lpstr>
      <vt:lpstr>LE 14-14b</vt:lpstr>
      <vt:lpstr>PowerPoint Presentation</vt:lpstr>
      <vt:lpstr>Recessively Inherited Disorders</vt:lpstr>
      <vt:lpstr>Cystic Fibrosis</vt:lpstr>
      <vt:lpstr>Sickle-Cell Disease</vt:lpstr>
      <vt:lpstr>Mating of Close Relatives</vt:lpstr>
    </vt:vector>
  </TitlesOfParts>
  <Company>Benjamin Cummings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wths</cp:lastModifiedBy>
  <cp:revision>837</cp:revision>
  <cp:lastPrinted>2004-11-22T08:14:23Z</cp:lastPrinted>
  <dcterms:created xsi:type="dcterms:W3CDTF">2002-07-11T17:04:39Z</dcterms:created>
  <dcterms:modified xsi:type="dcterms:W3CDTF">2012-03-07T19:23:10Z</dcterms:modified>
</cp:coreProperties>
</file>